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image" Target="../media/image-10-20.png"/><Relationship Id="rId21" Type="http://schemas.openxmlformats.org/officeDocument/2006/relationships/image" Target="../media/image-10-21.png"/><Relationship Id="rId22" Type="http://schemas.openxmlformats.org/officeDocument/2006/relationships/image" Target="../media/image-10-22.png"/><Relationship Id="rId23" Type="http://schemas.openxmlformats.org/officeDocument/2006/relationships/image" Target="../media/image-10-23.png"/><Relationship Id="rId24" Type="http://schemas.openxmlformats.org/officeDocument/2006/relationships/image" Target="../media/image-10-24.png"/><Relationship Id="rId25" Type="http://schemas.openxmlformats.org/officeDocument/2006/relationships/image" Target="../media/image-10-25.png"/><Relationship Id="rId26" Type="http://schemas.openxmlformats.org/officeDocument/2006/relationships/image" Target="../media/image-10-26.png"/><Relationship Id="rId27" Type="http://schemas.openxmlformats.org/officeDocument/2006/relationships/image" Target="../media/image-10-27.png"/><Relationship Id="rId28" Type="http://schemas.openxmlformats.org/officeDocument/2006/relationships/image" Target="../media/image-10-28.png"/><Relationship Id="rId29" Type="http://schemas.openxmlformats.org/officeDocument/2006/relationships/image" Target="../media/image-10-29.png"/><Relationship Id="rId30" Type="http://schemas.openxmlformats.org/officeDocument/2006/relationships/image" Target="../media/image-10-30.png"/><Relationship Id="rId31" Type="http://schemas.openxmlformats.org/officeDocument/2006/relationships/image" Target="../media/image-10-31.png"/><Relationship Id="rId32" Type="http://schemas.openxmlformats.org/officeDocument/2006/relationships/image" Target="../media/image-10-32.png"/><Relationship Id="rId33" Type="http://schemas.openxmlformats.org/officeDocument/2006/relationships/image" Target="../media/image-10-33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image" Target="../media/image-3-24.png"/><Relationship Id="rId25" Type="http://schemas.openxmlformats.org/officeDocument/2006/relationships/image" Target="../media/image-3-25.png"/><Relationship Id="rId26" Type="http://schemas.openxmlformats.org/officeDocument/2006/relationships/image" Target="../media/image-3-26.png"/><Relationship Id="rId27" Type="http://schemas.openxmlformats.org/officeDocument/2006/relationships/image" Target="../media/image-3-27.png"/><Relationship Id="rId28" Type="http://schemas.openxmlformats.org/officeDocument/2006/relationships/image" Target="../media/image-3-28.png"/><Relationship Id="rId29" Type="http://schemas.openxmlformats.org/officeDocument/2006/relationships/image" Target="../media/image-3-29.png"/><Relationship Id="rId30" Type="http://schemas.openxmlformats.org/officeDocument/2006/relationships/image" Target="../media/image-3-30.png"/><Relationship Id="rId31" Type="http://schemas.openxmlformats.org/officeDocument/2006/relationships/image" Target="../media/image-3-31.png"/><Relationship Id="rId32" Type="http://schemas.openxmlformats.org/officeDocument/2006/relationships/image" Target="../media/image-3-32.png"/><Relationship Id="rId33" Type="http://schemas.openxmlformats.org/officeDocument/2006/relationships/image" Target="../media/image-3-33.png"/><Relationship Id="rId34" Type="http://schemas.openxmlformats.org/officeDocument/2006/relationships/image" Target="../media/image-3-34.png"/><Relationship Id="rId35" Type="http://schemas.openxmlformats.org/officeDocument/2006/relationships/slideLayout" Target="../slideLayouts/slideLayout1.xml"/><Relationship Id="rId3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image" Target="../media/image-4-18.png"/><Relationship Id="rId19" Type="http://schemas.openxmlformats.org/officeDocument/2006/relationships/image" Target="../media/image-4-19.png"/><Relationship Id="rId20" Type="http://schemas.openxmlformats.org/officeDocument/2006/relationships/image" Target="../media/image-4-20.png"/><Relationship Id="rId21" Type="http://schemas.openxmlformats.org/officeDocument/2006/relationships/image" Target="../media/image-4-21.png"/><Relationship Id="rId22" Type="http://schemas.openxmlformats.org/officeDocument/2006/relationships/image" Target="../media/image-4-22.png"/><Relationship Id="rId23" Type="http://schemas.openxmlformats.org/officeDocument/2006/relationships/image" Target="../media/image-4-23.png"/><Relationship Id="rId24" Type="http://schemas.openxmlformats.org/officeDocument/2006/relationships/image" Target="../media/image-4-24.png"/><Relationship Id="rId25" Type="http://schemas.openxmlformats.org/officeDocument/2006/relationships/image" Target="../media/image-4-25.png"/><Relationship Id="rId26" Type="http://schemas.openxmlformats.org/officeDocument/2006/relationships/image" Target="../media/image-4-26.png"/><Relationship Id="rId27" Type="http://schemas.openxmlformats.org/officeDocument/2006/relationships/image" Target="../media/image-4-27.png"/><Relationship Id="rId28" Type="http://schemas.openxmlformats.org/officeDocument/2006/relationships/image" Target="../media/image-4-28.png"/><Relationship Id="rId29" Type="http://schemas.openxmlformats.org/officeDocument/2006/relationships/image" Target="../media/image-4-29.png"/><Relationship Id="rId30" Type="http://schemas.openxmlformats.org/officeDocument/2006/relationships/image" Target="../media/image-4-30.png"/><Relationship Id="rId31" Type="http://schemas.openxmlformats.org/officeDocument/2006/relationships/image" Target="../media/image-4-31.png"/><Relationship Id="rId32" Type="http://schemas.openxmlformats.org/officeDocument/2006/relationships/image" Target="../media/image-4-32.png"/><Relationship Id="rId33" Type="http://schemas.openxmlformats.org/officeDocument/2006/relationships/image" Target="../media/image-4-33.pn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slideLayout" Target="../slideLayouts/slideLayout1.xml"/><Relationship Id="rId2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image" Target="../media/image-6-21.png"/><Relationship Id="rId22" Type="http://schemas.openxmlformats.org/officeDocument/2006/relationships/image" Target="../media/image-6-22.png"/><Relationship Id="rId23" Type="http://schemas.openxmlformats.org/officeDocument/2006/relationships/image" Target="../media/image-6-23.png"/><Relationship Id="rId24" Type="http://schemas.openxmlformats.org/officeDocument/2006/relationships/image" Target="../media/image-6-24.png"/><Relationship Id="rId25" Type="http://schemas.openxmlformats.org/officeDocument/2006/relationships/image" Target="../media/image-6-25.png"/><Relationship Id="rId26" Type="http://schemas.openxmlformats.org/officeDocument/2006/relationships/image" Target="../media/image-6-26.png"/><Relationship Id="rId27" Type="http://schemas.openxmlformats.org/officeDocument/2006/relationships/image" Target="../media/image-6-27.png"/><Relationship Id="rId28" Type="http://schemas.openxmlformats.org/officeDocument/2006/relationships/image" Target="../media/image-6-28.png"/><Relationship Id="rId29" Type="http://schemas.openxmlformats.org/officeDocument/2006/relationships/image" Target="../media/image-6-29.png"/><Relationship Id="rId30" Type="http://schemas.openxmlformats.org/officeDocument/2006/relationships/image" Target="../media/image-6-30.png"/><Relationship Id="rId31" Type="http://schemas.openxmlformats.org/officeDocument/2006/relationships/image" Target="../media/image-6-31.png"/><Relationship Id="rId32" Type="http://schemas.openxmlformats.org/officeDocument/2006/relationships/image" Target="../media/image-6-32.png"/><Relationship Id="rId33" Type="http://schemas.openxmlformats.org/officeDocument/2006/relationships/image" Target="../media/image-6-33.png"/><Relationship Id="rId34" Type="http://schemas.openxmlformats.org/officeDocument/2006/relationships/image" Target="../media/image-6-34.png"/><Relationship Id="rId35" Type="http://schemas.openxmlformats.org/officeDocument/2006/relationships/image" Target="../media/image-6-35.png"/><Relationship Id="rId36" Type="http://schemas.openxmlformats.org/officeDocument/2006/relationships/image" Target="../media/image-6-36.png"/><Relationship Id="rId37" Type="http://schemas.openxmlformats.org/officeDocument/2006/relationships/image" Target="../media/image-6-37.png"/><Relationship Id="rId38" Type="http://schemas.openxmlformats.org/officeDocument/2006/relationships/image" Target="../media/image-6-38.png"/><Relationship Id="rId39" Type="http://schemas.openxmlformats.org/officeDocument/2006/relationships/image" Target="../media/image-6-39.png"/><Relationship Id="rId40" Type="http://schemas.openxmlformats.org/officeDocument/2006/relationships/image" Target="../media/image-6-40.png"/><Relationship Id="rId41" Type="http://schemas.openxmlformats.org/officeDocument/2006/relationships/slideLayout" Target="../slideLayouts/slideLayout1.xml"/><Relationship Id="rId4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slideLayout" Target="../slideLayouts/slideLayout1.xml"/><Relationship Id="rId2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slideLayout" Target="../slideLayouts/slideLayout1.xml"/><Relationship Id="rId2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62000"/>
            <a:ext cx="1219200" cy="1219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114800"/>
            <a:ext cx="1828800" cy="1828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0" y="1524000"/>
            <a:ext cx="914400" cy="914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114800"/>
            <a:ext cx="1524000" cy="1524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614" y="1466850"/>
            <a:ext cx="7610624" cy="3924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8889" y="352425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9101" y="3524250"/>
            <a:ext cx="400050" cy="457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101" y="3524250"/>
            <a:ext cx="342900" cy="4572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4689" y="352425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248400"/>
            <a:ext cx="12192000" cy="6096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2261071" y="1924050"/>
            <a:ext cx="7669709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b="1" spc="-108" kern="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The Wellness Journey</a:t>
            </a:r>
            <a:endParaRPr lang="en-US" sz="5400" dirty="0"/>
          </a:p>
        </p:txBody>
      </p:sp>
      <p:sp>
        <p:nvSpPr>
          <p:cNvPr id="14" name="Text 1"/>
          <p:cNvSpPr/>
          <p:nvPr/>
        </p:nvSpPr>
        <p:spPr>
          <a:xfrm>
            <a:off x="2261071" y="2838450"/>
            <a:ext cx="766970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Software Engineering Project Presentation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3288834" y="4095750"/>
            <a:ext cx="13373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Mood Tracking</a:t>
            </a:r>
            <a:endParaRPr lang="en-US" sz="1350" dirty="0"/>
          </a:p>
        </p:txBody>
      </p:sp>
      <p:sp>
        <p:nvSpPr>
          <p:cNvPr id="16" name="Text 3"/>
          <p:cNvSpPr/>
          <p:nvPr/>
        </p:nvSpPr>
        <p:spPr>
          <a:xfrm>
            <a:off x="5023336" y="4095750"/>
            <a:ext cx="1211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Nutrition Log</a:t>
            </a:r>
            <a:endParaRPr lang="en-US" sz="1350" dirty="0"/>
          </a:p>
        </p:txBody>
      </p:sp>
      <p:sp>
        <p:nvSpPr>
          <p:cNvPr id="17" name="Text 4"/>
          <p:cNvSpPr/>
          <p:nvPr/>
        </p:nvSpPr>
        <p:spPr>
          <a:xfrm>
            <a:off x="6667351" y="40957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Hydration</a:t>
            </a:r>
            <a:endParaRPr lang="en-US" sz="1350" dirty="0"/>
          </a:p>
        </p:txBody>
      </p:sp>
      <p:sp>
        <p:nvSpPr>
          <p:cNvPr id="18" name="Text 5"/>
          <p:cNvSpPr/>
          <p:nvPr/>
        </p:nvSpPr>
        <p:spPr>
          <a:xfrm>
            <a:off x="8047524" y="4095750"/>
            <a:ext cx="8115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Progress</a:t>
            </a:r>
            <a:endParaRPr lang="en-US" sz="1350" dirty="0"/>
          </a:p>
        </p:txBody>
      </p:sp>
      <p:sp>
        <p:nvSpPr>
          <p:cNvPr id="19" name="Text 6"/>
          <p:cNvSpPr/>
          <p:nvPr/>
        </p:nvSpPr>
        <p:spPr>
          <a:xfrm>
            <a:off x="2261071" y="4667250"/>
            <a:ext cx="766970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i="1" dirty="0">
                <a:solidFill>
                  <a:srgbClr val="FFFFFF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Empowering healthier lifestyles through technology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0"/>
            <a:ext cx="1676400" cy="1676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0"/>
            <a:ext cx="1524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09675"/>
            <a:ext cx="257175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14500"/>
            <a:ext cx="5486400" cy="571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66900"/>
            <a:ext cx="238125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438400"/>
            <a:ext cx="5486400" cy="571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590800"/>
            <a:ext cx="190500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162300"/>
            <a:ext cx="5486400" cy="5715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314700"/>
            <a:ext cx="190500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3886200"/>
            <a:ext cx="5486400" cy="5715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4038600"/>
            <a:ext cx="171450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4610100"/>
            <a:ext cx="5486400" cy="571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4762500"/>
            <a:ext cx="171450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48400" y="120967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16383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48750" y="16383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48400" y="19812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8750" y="19812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48400" y="23241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48750" y="23241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48400" y="2771775"/>
            <a:ext cx="285750" cy="2286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48400" y="3162300"/>
            <a:ext cx="2667000" cy="14478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62700" y="3648075"/>
            <a:ext cx="66675" cy="1333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62700" y="3876675"/>
            <a:ext cx="66675" cy="13335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62700" y="4105275"/>
            <a:ext cx="66675" cy="1333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62700" y="4333875"/>
            <a:ext cx="66675" cy="13335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67800" y="3162300"/>
            <a:ext cx="2667000" cy="14478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182100" y="3648075"/>
            <a:ext cx="66675" cy="13335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182100" y="3876675"/>
            <a:ext cx="66675" cy="13335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182100" y="4105275"/>
            <a:ext cx="66675" cy="13335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82100" y="4333875"/>
            <a:ext cx="66675" cy="13335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Outcomes &amp; Success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828675" y="1181100"/>
            <a:ext cx="548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Achievements</a:t>
            </a:r>
            <a:endParaRPr lang="en-US" sz="1800" dirty="0"/>
          </a:p>
        </p:txBody>
      </p:sp>
      <p:sp>
        <p:nvSpPr>
          <p:cNvPr id="37" name="Text 2"/>
          <p:cNvSpPr/>
          <p:nvPr/>
        </p:nvSpPr>
        <p:spPr>
          <a:xfrm>
            <a:off x="962025" y="1885950"/>
            <a:ext cx="561480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Modern web application development with clean architecture</a:t>
            </a:r>
            <a:endParaRPr lang="en-US" sz="1200" dirty="0"/>
          </a:p>
        </p:txBody>
      </p:sp>
      <p:sp>
        <p:nvSpPr>
          <p:cNvPr id="38" name="Text 3"/>
          <p:cNvSpPr/>
          <p:nvPr/>
        </p:nvSpPr>
        <p:spPr>
          <a:xfrm>
            <a:off x="914400" y="2609850"/>
            <a:ext cx="52083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User-friendly interface design with neumorphic elements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914400" y="3333750"/>
            <a:ext cx="55915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Comprehensive feature set covering wellness tracking needs</a:t>
            </a:r>
            <a:endParaRPr lang="en-US" sz="1200" dirty="0"/>
          </a:p>
        </p:txBody>
      </p:sp>
      <p:sp>
        <p:nvSpPr>
          <p:cNvPr id="40" name="Text 5"/>
          <p:cNvSpPr/>
          <p:nvPr/>
        </p:nvSpPr>
        <p:spPr>
          <a:xfrm>
            <a:off x="895350" y="4057650"/>
            <a:ext cx="53308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Proper documentation with UML diagrams and wireframes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895350" y="4781550"/>
            <a:ext cx="427214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Scalable architecture for future enhancements</a:t>
            </a:r>
            <a:endParaRPr lang="en-US" sz="1200" dirty="0"/>
          </a:p>
        </p:txBody>
      </p:sp>
      <p:sp>
        <p:nvSpPr>
          <p:cNvPr id="42" name="Text 7"/>
          <p:cNvSpPr/>
          <p:nvPr/>
        </p:nvSpPr>
        <p:spPr>
          <a:xfrm>
            <a:off x="6591300" y="1181100"/>
            <a:ext cx="65836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Success Metrics</a:t>
            </a:r>
            <a:endParaRPr lang="en-US" sz="1800" dirty="0"/>
          </a:p>
        </p:txBody>
      </p:sp>
      <p:sp>
        <p:nvSpPr>
          <p:cNvPr id="43" name="Text 8"/>
          <p:cNvSpPr/>
          <p:nvPr/>
        </p:nvSpPr>
        <p:spPr>
          <a:xfrm>
            <a:off x="6477000" y="1600200"/>
            <a:ext cx="231386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 features implemented</a:t>
            </a:r>
            <a:endParaRPr lang="en-US" sz="1200" dirty="0"/>
          </a:p>
        </p:txBody>
      </p:sp>
      <p:sp>
        <p:nvSpPr>
          <p:cNvPr id="44" name="Text 9"/>
          <p:cNvSpPr/>
          <p:nvPr/>
        </p:nvSpPr>
        <p:spPr>
          <a:xfrm>
            <a:off x="9277350" y="1600200"/>
            <a:ext cx="170217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Responsive design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6477000" y="1943100"/>
            <a:ext cx="23245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Complete documentation</a:t>
            </a:r>
            <a:endParaRPr lang="en-US" sz="1200" dirty="0"/>
          </a:p>
        </p:txBody>
      </p:sp>
      <p:sp>
        <p:nvSpPr>
          <p:cNvPr id="46" name="Text 11"/>
          <p:cNvSpPr/>
          <p:nvPr/>
        </p:nvSpPr>
        <p:spPr>
          <a:xfrm>
            <a:off x="9277350" y="1943100"/>
            <a:ext cx="20622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UML diagrams created</a:t>
            </a:r>
            <a:endParaRPr lang="en-US" sz="1200" dirty="0"/>
          </a:p>
        </p:txBody>
      </p:sp>
      <p:sp>
        <p:nvSpPr>
          <p:cNvPr id="47" name="Text 12"/>
          <p:cNvSpPr/>
          <p:nvPr/>
        </p:nvSpPr>
        <p:spPr>
          <a:xfrm>
            <a:off x="6477000" y="2286000"/>
            <a:ext cx="206382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Wireframes developed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9277350" y="2286000"/>
            <a:ext cx="169539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Working prototype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6648450" y="2743200"/>
            <a:ext cx="548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Learning Outcomes</a:t>
            </a:r>
            <a:endParaRPr lang="en-US" sz="1800" dirty="0"/>
          </a:p>
        </p:txBody>
      </p:sp>
      <p:sp>
        <p:nvSpPr>
          <p:cNvPr id="50" name="Text 15"/>
          <p:cNvSpPr/>
          <p:nvPr/>
        </p:nvSpPr>
        <p:spPr>
          <a:xfrm>
            <a:off x="6362700" y="3276600"/>
            <a:ext cx="2926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Technical Skills</a:t>
            </a:r>
            <a:endParaRPr lang="en-US" sz="1350" dirty="0"/>
          </a:p>
        </p:txBody>
      </p:sp>
      <p:sp>
        <p:nvSpPr>
          <p:cNvPr id="51" name="Text 16"/>
          <p:cNvSpPr/>
          <p:nvPr/>
        </p:nvSpPr>
        <p:spPr>
          <a:xfrm>
            <a:off x="6315075" y="36195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 architecture</a:t>
            </a:r>
            <a:endParaRPr lang="en-US" sz="1050" dirty="0"/>
          </a:p>
        </p:txBody>
      </p:sp>
      <p:sp>
        <p:nvSpPr>
          <p:cNvPr id="52" name="Text 17"/>
          <p:cNvSpPr/>
          <p:nvPr/>
        </p:nvSpPr>
        <p:spPr>
          <a:xfrm>
            <a:off x="6315075" y="38481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State management</a:t>
            </a:r>
            <a:endParaRPr lang="en-US" sz="1050" dirty="0"/>
          </a:p>
        </p:txBody>
      </p:sp>
      <p:sp>
        <p:nvSpPr>
          <p:cNvPr id="53" name="Text 18"/>
          <p:cNvSpPr/>
          <p:nvPr/>
        </p:nvSpPr>
        <p:spPr>
          <a:xfrm>
            <a:off x="6315075" y="4076700"/>
            <a:ext cx="2628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Form validation</a:t>
            </a:r>
            <a:endParaRPr lang="en-US" sz="1050" dirty="0"/>
          </a:p>
        </p:txBody>
      </p:sp>
      <p:sp>
        <p:nvSpPr>
          <p:cNvPr id="54" name="Text 19"/>
          <p:cNvSpPr/>
          <p:nvPr/>
        </p:nvSpPr>
        <p:spPr>
          <a:xfrm>
            <a:off x="6315075" y="4305300"/>
            <a:ext cx="2628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Neumorphic UI</a:t>
            </a:r>
            <a:endParaRPr lang="en-US" sz="1050" dirty="0"/>
          </a:p>
        </p:txBody>
      </p:sp>
      <p:sp>
        <p:nvSpPr>
          <p:cNvPr id="55" name="Text 20"/>
          <p:cNvSpPr/>
          <p:nvPr/>
        </p:nvSpPr>
        <p:spPr>
          <a:xfrm>
            <a:off x="9182100" y="3276600"/>
            <a:ext cx="29260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Engineering Practices</a:t>
            </a:r>
            <a:endParaRPr lang="en-US" sz="1350" dirty="0"/>
          </a:p>
        </p:txBody>
      </p:sp>
      <p:sp>
        <p:nvSpPr>
          <p:cNvPr id="56" name="Text 21"/>
          <p:cNvSpPr/>
          <p:nvPr/>
        </p:nvSpPr>
        <p:spPr>
          <a:xfrm>
            <a:off x="9134475" y="3619500"/>
            <a:ext cx="2628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UML creation</a:t>
            </a:r>
            <a:endParaRPr lang="en-US" sz="1050" dirty="0"/>
          </a:p>
        </p:txBody>
      </p:sp>
      <p:sp>
        <p:nvSpPr>
          <p:cNvPr id="57" name="Text 22"/>
          <p:cNvSpPr/>
          <p:nvPr/>
        </p:nvSpPr>
        <p:spPr>
          <a:xfrm>
            <a:off x="9134475" y="3848100"/>
            <a:ext cx="2628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Wireframing</a:t>
            </a:r>
            <a:endParaRPr lang="en-US" sz="1050" dirty="0"/>
          </a:p>
        </p:txBody>
      </p:sp>
      <p:sp>
        <p:nvSpPr>
          <p:cNvPr id="58" name="Text 23"/>
          <p:cNvSpPr/>
          <p:nvPr/>
        </p:nvSpPr>
        <p:spPr>
          <a:xfrm>
            <a:off x="9134475" y="40767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Component design</a:t>
            </a:r>
            <a:endParaRPr lang="en-US" sz="1050" dirty="0"/>
          </a:p>
        </p:txBody>
      </p:sp>
      <p:sp>
        <p:nvSpPr>
          <p:cNvPr id="59" name="Text 24"/>
          <p:cNvSpPr/>
          <p:nvPr/>
        </p:nvSpPr>
        <p:spPr>
          <a:xfrm>
            <a:off x="9134475" y="4305300"/>
            <a:ext cx="315468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Code organization</a:t>
            </a:r>
            <a:endParaRPr lang="en-US" sz="1050" dirty="0"/>
          </a:p>
        </p:txBody>
      </p:sp>
      <p:sp>
        <p:nvSpPr>
          <p:cNvPr id="60" name="Text 25"/>
          <p:cNvSpPr/>
          <p:nvPr/>
        </p:nvSpPr>
        <p:spPr>
          <a:xfrm>
            <a:off x="457200" y="5791200"/>
            <a:ext cx="1127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Thank You!</a:t>
            </a:r>
            <a:endParaRPr lang="en-US" sz="1800" dirty="0"/>
          </a:p>
        </p:txBody>
      </p:sp>
      <p:sp>
        <p:nvSpPr>
          <p:cNvPr id="61" name="Text 26"/>
          <p:cNvSpPr/>
          <p:nvPr/>
        </p:nvSpPr>
        <p:spPr>
          <a:xfrm>
            <a:off x="457200" y="6172200"/>
            <a:ext cx="11277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Empowering healthier lifestyles through technology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0"/>
            <a:ext cx="1676400" cy="1676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0"/>
            <a:ext cx="1524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514600"/>
            <a:ext cx="3606701" cy="1257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27051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2501" y="2514600"/>
            <a:ext cx="3606850" cy="1257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3001" y="270510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950" y="2514600"/>
            <a:ext cx="3606701" cy="1257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8450" y="2705100"/>
            <a:ext cx="17145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4076700"/>
            <a:ext cx="5524500" cy="12573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" y="4267200"/>
            <a:ext cx="228600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4076700"/>
            <a:ext cx="5524500" cy="12573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42672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6134100"/>
            <a:ext cx="190500" cy="266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23754" y="6134100"/>
            <a:ext cx="171450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53310" y="6134100"/>
            <a:ext cx="190500" cy="2667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Overview &amp; Objectives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457200" y="1257300"/>
            <a:ext cx="1127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Wellness Journey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457200" y="1676400"/>
            <a:ext cx="853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comprehensive wellness tracking application designed to help users monitor their daily health activities including mood, nutrition, hydration, and progress tracking.</a:t>
            </a:r>
            <a:endParaRPr lang="en-US" sz="1350" dirty="0"/>
          </a:p>
        </p:txBody>
      </p:sp>
      <p:sp>
        <p:nvSpPr>
          <p:cNvPr id="22" name="Text 3"/>
          <p:cNvSpPr/>
          <p:nvPr/>
        </p:nvSpPr>
        <p:spPr>
          <a:xfrm>
            <a:off x="990600" y="2724150"/>
            <a:ext cx="244887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Track Daily Metrics</a:t>
            </a:r>
            <a:endParaRPr lang="en-US" sz="1500" dirty="0"/>
          </a:p>
        </p:txBody>
      </p:sp>
      <p:sp>
        <p:nvSpPr>
          <p:cNvPr id="23" name="Text 4"/>
          <p:cNvSpPr/>
          <p:nvPr/>
        </p:nvSpPr>
        <p:spPr>
          <a:xfrm>
            <a:off x="647700" y="3124200"/>
            <a:ext cx="32257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Monitor mood, nutrition, hydration, and other wellness metrics with ease.</a:t>
            </a:r>
            <a:endParaRPr lang="en-US" sz="1200" dirty="0"/>
          </a:p>
        </p:txBody>
      </p:sp>
      <p:sp>
        <p:nvSpPr>
          <p:cNvPr id="24" name="Text 5"/>
          <p:cNvSpPr/>
          <p:nvPr/>
        </p:nvSpPr>
        <p:spPr>
          <a:xfrm>
            <a:off x="4797326" y="2724150"/>
            <a:ext cx="224617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Monitor Nutrition</a:t>
            </a:r>
            <a:endParaRPr lang="en-US" sz="1500" dirty="0"/>
          </a:p>
        </p:txBody>
      </p:sp>
      <p:sp>
        <p:nvSpPr>
          <p:cNvPr id="25" name="Text 6"/>
          <p:cNvSpPr/>
          <p:nvPr/>
        </p:nvSpPr>
        <p:spPr>
          <a:xfrm>
            <a:off x="4483001" y="3124200"/>
            <a:ext cx="3225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Track food intake and calories with a comprehensive journal system.</a:t>
            </a:r>
            <a:endParaRPr lang="en-US" sz="1200" dirty="0"/>
          </a:p>
        </p:txBody>
      </p:sp>
      <p:sp>
        <p:nvSpPr>
          <p:cNvPr id="26" name="Text 7"/>
          <p:cNvSpPr/>
          <p:nvPr/>
        </p:nvSpPr>
        <p:spPr>
          <a:xfrm>
            <a:off x="8604200" y="2724150"/>
            <a:ext cx="224349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Ensure Hydration</a:t>
            </a:r>
            <a:endParaRPr lang="en-US" sz="1500" dirty="0"/>
          </a:p>
        </p:txBody>
      </p:sp>
      <p:sp>
        <p:nvSpPr>
          <p:cNvPr id="27" name="Text 8"/>
          <p:cNvSpPr/>
          <p:nvPr/>
        </p:nvSpPr>
        <p:spPr>
          <a:xfrm>
            <a:off x="8318450" y="3124200"/>
            <a:ext cx="32257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Track water intake with visual indicators and quick increment buttons.</a:t>
            </a:r>
            <a:endParaRPr lang="en-US" sz="1200" dirty="0"/>
          </a:p>
        </p:txBody>
      </p:sp>
      <p:sp>
        <p:nvSpPr>
          <p:cNvPr id="28" name="Text 9"/>
          <p:cNvSpPr/>
          <p:nvPr/>
        </p:nvSpPr>
        <p:spPr>
          <a:xfrm>
            <a:off x="990600" y="4286250"/>
            <a:ext cx="23697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Visualize Progress</a:t>
            </a:r>
            <a:endParaRPr lang="en-US" sz="1500" dirty="0"/>
          </a:p>
        </p:txBody>
      </p:sp>
      <p:sp>
        <p:nvSpPr>
          <p:cNvPr id="29" name="Text 10"/>
          <p:cNvSpPr/>
          <p:nvPr/>
        </p:nvSpPr>
        <p:spPr>
          <a:xfrm>
            <a:off x="647700" y="4686300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Interactive charts and progress tracking to stay motivated on your wellness journey.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6743700" y="4286250"/>
            <a:ext cx="270980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Personalized Profiles</a:t>
            </a:r>
            <a:endParaRPr lang="en-US" sz="1500" dirty="0"/>
          </a:p>
        </p:txBody>
      </p:sp>
      <p:sp>
        <p:nvSpPr>
          <p:cNvPr id="31" name="Text 12"/>
          <p:cNvSpPr/>
          <p:nvPr/>
        </p:nvSpPr>
        <p:spPr>
          <a:xfrm>
            <a:off x="6400800" y="4686300"/>
            <a:ext cx="5143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User-specific settings and data persistence for personalized wellness tracking.</a:t>
            </a:r>
            <a:endParaRPr lang="en-US" sz="1200" dirty="0"/>
          </a:p>
        </p:txBody>
      </p:sp>
      <p:sp>
        <p:nvSpPr>
          <p:cNvPr id="32" name="Text 13"/>
          <p:cNvSpPr/>
          <p:nvPr/>
        </p:nvSpPr>
        <p:spPr>
          <a:xfrm>
            <a:off x="457200" y="5791200"/>
            <a:ext cx="11277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Target Users</a:t>
            </a:r>
            <a:endParaRPr lang="en-US" sz="1500" dirty="0"/>
          </a:p>
        </p:txBody>
      </p:sp>
      <p:sp>
        <p:nvSpPr>
          <p:cNvPr id="33" name="Text 14"/>
          <p:cNvSpPr/>
          <p:nvPr/>
        </p:nvSpPr>
        <p:spPr>
          <a:xfrm>
            <a:off x="723900" y="6153150"/>
            <a:ext cx="260550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Health-conscious individuals</a:t>
            </a:r>
            <a:endParaRPr lang="en-US" sz="1200" dirty="0"/>
          </a:p>
        </p:txBody>
      </p:sp>
      <p:sp>
        <p:nvSpPr>
          <p:cNvPr id="34" name="Text 15"/>
          <p:cNvSpPr/>
          <p:nvPr/>
        </p:nvSpPr>
        <p:spPr>
          <a:xfrm>
            <a:off x="3371404" y="6153150"/>
            <a:ext cx="17439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Fitness enthusiasts</a:t>
            </a:r>
            <a:endParaRPr lang="en-US" sz="1200" dirty="0"/>
          </a:p>
        </p:txBody>
      </p:sp>
      <p:sp>
        <p:nvSpPr>
          <p:cNvPr id="35" name="Text 16"/>
          <p:cNvSpPr/>
          <p:nvPr/>
        </p:nvSpPr>
        <p:spPr>
          <a:xfrm>
            <a:off x="5320010" y="6153150"/>
            <a:ext cx="33005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Anyone looking to improve wellness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0"/>
            <a:ext cx="1676400" cy="1676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400"/>
            <a:ext cx="1524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95500"/>
            <a:ext cx="3606701" cy="1828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3241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400300"/>
            <a:ext cx="228600" cy="304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29718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5052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2501" y="2095500"/>
            <a:ext cx="3606850" cy="1828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1101" y="2324100"/>
            <a:ext cx="457200" cy="457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9688" y="24003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3501" y="29718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73501" y="32766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7950" y="2095500"/>
            <a:ext cx="3606701" cy="1828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23241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99425" y="2400300"/>
            <a:ext cx="17145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08950" y="29718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08950" y="32766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4152900"/>
            <a:ext cx="3606701" cy="24003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800" y="43815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0100" y="4457700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200" y="50292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200" y="53340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292501" y="4152900"/>
            <a:ext cx="3606850" cy="24003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21101" y="4381500"/>
            <a:ext cx="457200" cy="4572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06826" y="4457700"/>
            <a:ext cx="285750" cy="3048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73501" y="502920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673501" y="53340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127950" y="4152900"/>
            <a:ext cx="3606701" cy="24003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356550" y="4381500"/>
            <a:ext cx="457200" cy="4572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456563" y="4457700"/>
            <a:ext cx="257175" cy="3048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508950" y="5600700"/>
            <a:ext cx="152400" cy="1524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508950" y="6134100"/>
            <a:ext cx="152400" cy="1524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Features &amp; Functionality</a:t>
            </a:r>
            <a:endParaRPr lang="en-US" sz="2700" dirty="0"/>
          </a:p>
        </p:txBody>
      </p:sp>
      <p:sp>
        <p:nvSpPr>
          <p:cNvPr id="37" name="Text 1"/>
          <p:cNvSpPr/>
          <p:nvPr/>
        </p:nvSpPr>
        <p:spPr>
          <a:xfrm>
            <a:off x="457200" y="1257300"/>
            <a:ext cx="853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Wellness Journey offers five comprehensive features designed to cover all aspects of personal wellness tracking.</a:t>
            </a:r>
            <a:endParaRPr lang="en-US" sz="1350" dirty="0"/>
          </a:p>
        </p:txBody>
      </p:sp>
      <p:sp>
        <p:nvSpPr>
          <p:cNvPr id="38" name="Text 2"/>
          <p:cNvSpPr/>
          <p:nvPr/>
        </p:nvSpPr>
        <p:spPr>
          <a:xfrm>
            <a:off x="1295400" y="2419350"/>
            <a:ext cx="187505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Mood Tracking</a:t>
            </a:r>
            <a:endParaRPr lang="en-US" sz="1500" dirty="0"/>
          </a:p>
        </p:txBody>
      </p:sp>
      <p:sp>
        <p:nvSpPr>
          <p:cNvPr id="39" name="Text 3"/>
          <p:cNvSpPr/>
          <p:nvPr/>
        </p:nvSpPr>
        <p:spPr>
          <a:xfrm>
            <a:off x="1066800" y="2933700"/>
            <a:ext cx="27685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Daily mood selection (Energized, Neutral, Sluggish)</a:t>
            </a:r>
            <a:endParaRPr lang="en-US" sz="1200" dirty="0"/>
          </a:p>
        </p:txBody>
      </p:sp>
      <p:sp>
        <p:nvSpPr>
          <p:cNvPr id="40" name="Text 4"/>
          <p:cNvSpPr/>
          <p:nvPr/>
        </p:nvSpPr>
        <p:spPr>
          <a:xfrm>
            <a:off x="1066800" y="3467100"/>
            <a:ext cx="19777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Personalized greeting</a:t>
            </a:r>
            <a:endParaRPr lang="en-US" sz="1200" dirty="0"/>
          </a:p>
        </p:txBody>
      </p:sp>
      <p:sp>
        <p:nvSpPr>
          <p:cNvPr id="41" name="Text 5"/>
          <p:cNvSpPr/>
          <p:nvPr/>
        </p:nvSpPr>
        <p:spPr>
          <a:xfrm>
            <a:off x="5130701" y="2419350"/>
            <a:ext cx="16171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Food Journal</a:t>
            </a:r>
            <a:endParaRPr lang="en-US" sz="1500" dirty="0"/>
          </a:p>
        </p:txBody>
      </p:sp>
      <p:sp>
        <p:nvSpPr>
          <p:cNvPr id="42" name="Text 6"/>
          <p:cNvSpPr/>
          <p:nvPr/>
        </p:nvSpPr>
        <p:spPr>
          <a:xfrm>
            <a:off x="4902101" y="2933700"/>
            <a:ext cx="33075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food items with calorie tracking</a:t>
            </a:r>
            <a:endParaRPr lang="en-US" sz="1200" dirty="0"/>
          </a:p>
        </p:txBody>
      </p:sp>
      <p:sp>
        <p:nvSpPr>
          <p:cNvPr id="43" name="Text 7"/>
          <p:cNvSpPr/>
          <p:nvPr/>
        </p:nvSpPr>
        <p:spPr>
          <a:xfrm>
            <a:off x="4902101" y="3238500"/>
            <a:ext cx="24958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View complete food history</a:t>
            </a:r>
            <a:endParaRPr lang="en-US" sz="1200" dirty="0"/>
          </a:p>
        </p:txBody>
      </p:sp>
      <p:sp>
        <p:nvSpPr>
          <p:cNvPr id="44" name="Text 8"/>
          <p:cNvSpPr/>
          <p:nvPr/>
        </p:nvSpPr>
        <p:spPr>
          <a:xfrm>
            <a:off x="8966150" y="2419350"/>
            <a:ext cx="230511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Hydration Tracker</a:t>
            </a:r>
            <a:endParaRPr lang="en-US" sz="1500" dirty="0"/>
          </a:p>
        </p:txBody>
      </p:sp>
      <p:sp>
        <p:nvSpPr>
          <p:cNvPr id="45" name="Text 9"/>
          <p:cNvSpPr/>
          <p:nvPr/>
        </p:nvSpPr>
        <p:spPr>
          <a:xfrm>
            <a:off x="8737550" y="2933700"/>
            <a:ext cx="311735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water bottle representation</a:t>
            </a:r>
            <a:endParaRPr lang="en-US" sz="1200" dirty="0"/>
          </a:p>
        </p:txBody>
      </p:sp>
      <p:sp>
        <p:nvSpPr>
          <p:cNvPr id="46" name="Text 10"/>
          <p:cNvSpPr/>
          <p:nvPr/>
        </p:nvSpPr>
        <p:spPr>
          <a:xfrm>
            <a:off x="8737550" y="3238500"/>
            <a:ext cx="279892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Track water intake in milliliters</a:t>
            </a:r>
            <a:endParaRPr lang="en-US" sz="1200" dirty="0"/>
          </a:p>
        </p:txBody>
      </p:sp>
      <p:sp>
        <p:nvSpPr>
          <p:cNvPr id="47" name="Text 11"/>
          <p:cNvSpPr/>
          <p:nvPr/>
        </p:nvSpPr>
        <p:spPr>
          <a:xfrm>
            <a:off x="1295400" y="4476750"/>
            <a:ext cx="22049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Journey Progress</a:t>
            </a:r>
            <a:endParaRPr lang="en-US" sz="1500" dirty="0"/>
          </a:p>
        </p:txBody>
      </p:sp>
      <p:sp>
        <p:nvSpPr>
          <p:cNvPr id="48" name="Text 12"/>
          <p:cNvSpPr/>
          <p:nvPr/>
        </p:nvSpPr>
        <p:spPr>
          <a:xfrm>
            <a:off x="1066800" y="4991100"/>
            <a:ext cx="23820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SVG-based progress chart</a:t>
            </a:r>
            <a:endParaRPr lang="en-US" sz="1200" dirty="0"/>
          </a:p>
        </p:txBody>
      </p:sp>
      <p:sp>
        <p:nvSpPr>
          <p:cNvPr id="49" name="Text 13"/>
          <p:cNvSpPr/>
          <p:nvPr/>
        </p:nvSpPr>
        <p:spPr>
          <a:xfrm>
            <a:off x="1066800" y="5295900"/>
            <a:ext cx="17943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Day streak tracking</a:t>
            </a:r>
            <a:endParaRPr lang="en-US" sz="1200" dirty="0"/>
          </a:p>
        </p:txBody>
      </p:sp>
      <p:sp>
        <p:nvSpPr>
          <p:cNvPr id="50" name="Text 14"/>
          <p:cNvSpPr/>
          <p:nvPr/>
        </p:nvSpPr>
        <p:spPr>
          <a:xfrm>
            <a:off x="5130701" y="4476750"/>
            <a:ext cx="258335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Authentication</a:t>
            </a:r>
            <a:endParaRPr lang="en-US" sz="1500" dirty="0"/>
          </a:p>
        </p:txBody>
      </p:sp>
      <p:sp>
        <p:nvSpPr>
          <p:cNvPr id="51" name="Text 15"/>
          <p:cNvSpPr/>
          <p:nvPr/>
        </p:nvSpPr>
        <p:spPr>
          <a:xfrm>
            <a:off x="4902101" y="4991100"/>
            <a:ext cx="25233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login/signup system</a:t>
            </a:r>
            <a:endParaRPr lang="en-US" sz="1200" dirty="0"/>
          </a:p>
        </p:txBody>
      </p:sp>
      <p:sp>
        <p:nvSpPr>
          <p:cNvPr id="52" name="Text 16"/>
          <p:cNvSpPr/>
          <p:nvPr/>
        </p:nvSpPr>
        <p:spPr>
          <a:xfrm>
            <a:off x="4902101" y="5295900"/>
            <a:ext cx="233582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profile management</a:t>
            </a:r>
            <a:endParaRPr lang="en-US" sz="1200" dirty="0"/>
          </a:p>
        </p:txBody>
      </p:sp>
      <p:sp>
        <p:nvSpPr>
          <p:cNvPr id="53" name="Text 17"/>
          <p:cNvSpPr/>
          <p:nvPr/>
        </p:nvSpPr>
        <p:spPr>
          <a:xfrm>
            <a:off x="8966150" y="4476750"/>
            <a:ext cx="275266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Why These Features?</a:t>
            </a:r>
            <a:endParaRPr lang="en-US" sz="1500" dirty="0"/>
          </a:p>
        </p:txBody>
      </p:sp>
      <p:sp>
        <p:nvSpPr>
          <p:cNvPr id="54" name="Text 18"/>
          <p:cNvSpPr/>
          <p:nvPr/>
        </p:nvSpPr>
        <p:spPr>
          <a:xfrm>
            <a:off x="8356550" y="4991100"/>
            <a:ext cx="31495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Comprehensive wellness tracking covers all aspects of health.</a:t>
            </a:r>
            <a:endParaRPr lang="en-US" sz="1200" dirty="0"/>
          </a:p>
        </p:txBody>
      </p:sp>
      <p:sp>
        <p:nvSpPr>
          <p:cNvPr id="55" name="Text 19"/>
          <p:cNvSpPr/>
          <p:nvPr/>
        </p:nvSpPr>
        <p:spPr>
          <a:xfrm>
            <a:off x="8737550" y="5562600"/>
            <a:ext cx="27685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Complete overview of your wellness journey</a:t>
            </a:r>
            <a:endParaRPr lang="en-US" sz="1200" dirty="0"/>
          </a:p>
        </p:txBody>
      </p:sp>
      <p:sp>
        <p:nvSpPr>
          <p:cNvPr id="56" name="Text 20"/>
          <p:cNvSpPr/>
          <p:nvPr/>
        </p:nvSpPr>
        <p:spPr>
          <a:xfrm>
            <a:off x="8737550" y="6096000"/>
            <a:ext cx="22245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Personalized experience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0"/>
            <a:ext cx="1676400" cy="1676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0"/>
            <a:ext cx="1524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19300"/>
            <a:ext cx="11277600" cy="3759101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019300"/>
            <a:ext cx="3619500" cy="571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209800"/>
            <a:ext cx="219075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743200"/>
            <a:ext cx="3390900" cy="723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028950"/>
            <a:ext cx="1905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619500"/>
            <a:ext cx="3390900" cy="723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90525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4495800"/>
            <a:ext cx="3390900" cy="723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478155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7700" y="3733800"/>
            <a:ext cx="1676102" cy="723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10100" y="4019550"/>
            <a:ext cx="13335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15300" y="2019300"/>
            <a:ext cx="3619500" cy="5715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67700" y="2209800"/>
            <a:ext cx="238125" cy="1905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15300" y="2743200"/>
            <a:ext cx="3619500" cy="4572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29600" y="28956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15300" y="3314700"/>
            <a:ext cx="1752600" cy="4572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29600" y="3467100"/>
            <a:ext cx="17145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82200" y="3314700"/>
            <a:ext cx="1752600" cy="4572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096500" y="346710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15300" y="3886200"/>
            <a:ext cx="1752600" cy="457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29600" y="4038600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82200" y="3886200"/>
            <a:ext cx="1752600" cy="4572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096500" y="4038600"/>
            <a:ext cx="15240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57200" y="5753100"/>
            <a:ext cx="3657600" cy="6477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500" y="5905500"/>
            <a:ext cx="17145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267200" y="5753100"/>
            <a:ext cx="3657600" cy="6477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4381500" y="5905500"/>
            <a:ext cx="15240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077200" y="5753100"/>
            <a:ext cx="3657600" cy="6477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91500" y="5905500"/>
            <a:ext cx="133350" cy="152400"/>
          </a:xfrm>
          <a:prstGeom prst="rect">
            <a:avLst/>
          </a:prstGeom>
        </p:spPr>
      </p:pic>
      <p:sp>
        <p:nvSpPr>
          <p:cNvPr id="35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Architecture</a:t>
            </a:r>
            <a:endParaRPr lang="en-US" sz="2700" dirty="0"/>
          </a:p>
        </p:txBody>
      </p:sp>
      <p:sp>
        <p:nvSpPr>
          <p:cNvPr id="36" name="Text 1"/>
          <p:cNvSpPr/>
          <p:nvPr/>
        </p:nvSpPr>
        <p:spPr>
          <a:xfrm>
            <a:off x="457200" y="1181100"/>
            <a:ext cx="853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Wellness Journey follows a Single Page Application architecture with a component-based structure, utilizing web technologies for a seamless user experience.</a:t>
            </a:r>
            <a:endParaRPr lang="en-US" sz="1350" dirty="0"/>
          </a:p>
        </p:txBody>
      </p:sp>
      <p:sp>
        <p:nvSpPr>
          <p:cNvPr id="37" name="Text 2"/>
          <p:cNvSpPr/>
          <p:nvPr/>
        </p:nvSpPr>
        <p:spPr>
          <a:xfrm>
            <a:off x="942975" y="2171700"/>
            <a:ext cx="3314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 Browser</a:t>
            </a:r>
            <a:endParaRPr lang="en-US" sz="1500" dirty="0"/>
          </a:p>
        </p:txBody>
      </p:sp>
      <p:sp>
        <p:nvSpPr>
          <p:cNvPr id="38" name="Text 3"/>
          <p:cNvSpPr/>
          <p:nvPr/>
        </p:nvSpPr>
        <p:spPr>
          <a:xfrm>
            <a:off x="1143000" y="2895600"/>
            <a:ext cx="15605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HTML (Structure)</a:t>
            </a:r>
            <a:endParaRPr lang="en-US" sz="1200" dirty="0"/>
          </a:p>
        </p:txBody>
      </p:sp>
      <p:sp>
        <p:nvSpPr>
          <p:cNvPr id="39" name="Text 4"/>
          <p:cNvSpPr/>
          <p:nvPr/>
        </p:nvSpPr>
        <p:spPr>
          <a:xfrm>
            <a:off x="1143000" y="3124200"/>
            <a:ext cx="156055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Semantic markup</a:t>
            </a:r>
            <a:endParaRPr lang="en-US" sz="1050" dirty="0"/>
          </a:p>
        </p:txBody>
      </p:sp>
      <p:sp>
        <p:nvSpPr>
          <p:cNvPr id="40" name="Text 5"/>
          <p:cNvSpPr/>
          <p:nvPr/>
        </p:nvSpPr>
        <p:spPr>
          <a:xfrm>
            <a:off x="1104900" y="3771900"/>
            <a:ext cx="155644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CSS (Styling)</a:t>
            </a:r>
            <a:endParaRPr lang="en-US" sz="1200" dirty="0"/>
          </a:p>
        </p:txBody>
      </p:sp>
      <p:sp>
        <p:nvSpPr>
          <p:cNvPr id="41" name="Text 6"/>
          <p:cNvSpPr/>
          <p:nvPr/>
        </p:nvSpPr>
        <p:spPr>
          <a:xfrm>
            <a:off x="1104900" y="4000500"/>
            <a:ext cx="155644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Neumorphic design</a:t>
            </a:r>
            <a:endParaRPr lang="en-US" sz="1050" dirty="0"/>
          </a:p>
        </p:txBody>
      </p:sp>
      <p:sp>
        <p:nvSpPr>
          <p:cNvPr id="42" name="Text 7"/>
          <p:cNvSpPr/>
          <p:nvPr/>
        </p:nvSpPr>
        <p:spPr>
          <a:xfrm>
            <a:off x="1104900" y="4648200"/>
            <a:ext cx="192881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JS (Logic)</a:t>
            </a:r>
            <a:endParaRPr lang="en-US" sz="1200" dirty="0"/>
          </a:p>
        </p:txBody>
      </p:sp>
      <p:sp>
        <p:nvSpPr>
          <p:cNvPr id="43" name="Text 8"/>
          <p:cNvSpPr/>
          <p:nvPr/>
        </p:nvSpPr>
        <p:spPr>
          <a:xfrm>
            <a:off x="1104900" y="4876800"/>
            <a:ext cx="1928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Component interactions</a:t>
            </a:r>
            <a:endParaRPr lang="en-US" sz="1050" dirty="0"/>
          </a:p>
        </p:txBody>
      </p:sp>
      <p:sp>
        <p:nvSpPr>
          <p:cNvPr id="44" name="Text 9"/>
          <p:cNvSpPr/>
          <p:nvPr/>
        </p:nvSpPr>
        <p:spPr>
          <a:xfrm>
            <a:off x="4857750" y="3886200"/>
            <a:ext cx="134838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localStorage</a:t>
            </a:r>
            <a:endParaRPr lang="en-US" sz="1200" dirty="0"/>
          </a:p>
        </p:txBody>
      </p:sp>
      <p:sp>
        <p:nvSpPr>
          <p:cNvPr id="45" name="Text 10"/>
          <p:cNvSpPr/>
          <p:nvPr/>
        </p:nvSpPr>
        <p:spPr>
          <a:xfrm>
            <a:off x="4857750" y="4114800"/>
            <a:ext cx="134838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Persistence</a:t>
            </a:r>
            <a:endParaRPr lang="en-US" sz="1050" dirty="0"/>
          </a:p>
        </p:txBody>
      </p:sp>
      <p:sp>
        <p:nvSpPr>
          <p:cNvPr id="46" name="Text 11"/>
          <p:cNvSpPr/>
          <p:nvPr/>
        </p:nvSpPr>
        <p:spPr>
          <a:xfrm>
            <a:off x="8620125" y="2171700"/>
            <a:ext cx="3314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Interface</a:t>
            </a:r>
            <a:endParaRPr lang="en-US" sz="1500" dirty="0"/>
          </a:p>
        </p:txBody>
      </p:sp>
      <p:sp>
        <p:nvSpPr>
          <p:cNvPr id="47" name="Text 12"/>
          <p:cNvSpPr/>
          <p:nvPr/>
        </p:nvSpPr>
        <p:spPr>
          <a:xfrm>
            <a:off x="8477250" y="2857500"/>
            <a:ext cx="171539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Bottom Navigation</a:t>
            </a:r>
            <a:endParaRPr lang="en-US" sz="1200" dirty="0"/>
          </a:p>
        </p:txBody>
      </p:sp>
      <p:sp>
        <p:nvSpPr>
          <p:cNvPr id="48" name="Text 13"/>
          <p:cNvSpPr/>
          <p:nvPr/>
        </p:nvSpPr>
        <p:spPr>
          <a:xfrm>
            <a:off x="8477250" y="3429000"/>
            <a:ext cx="54006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Home</a:t>
            </a:r>
            <a:endParaRPr lang="en-US" sz="1200" dirty="0"/>
          </a:p>
        </p:txBody>
      </p:sp>
      <p:sp>
        <p:nvSpPr>
          <p:cNvPr id="49" name="Text 14"/>
          <p:cNvSpPr/>
          <p:nvPr/>
        </p:nvSpPr>
        <p:spPr>
          <a:xfrm>
            <a:off x="10306050" y="3429000"/>
            <a:ext cx="6325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Journal</a:t>
            </a:r>
            <a:endParaRPr lang="en-US" sz="1200" dirty="0"/>
          </a:p>
        </p:txBody>
      </p:sp>
      <p:sp>
        <p:nvSpPr>
          <p:cNvPr id="50" name="Text 15"/>
          <p:cNvSpPr/>
          <p:nvPr/>
        </p:nvSpPr>
        <p:spPr>
          <a:xfrm>
            <a:off x="8420100" y="4000500"/>
            <a:ext cx="8993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Hydration</a:t>
            </a:r>
            <a:endParaRPr lang="en-US" sz="1200" dirty="0"/>
          </a:p>
        </p:txBody>
      </p:sp>
      <p:sp>
        <p:nvSpPr>
          <p:cNvPr id="51" name="Text 16"/>
          <p:cNvSpPr/>
          <p:nvPr/>
        </p:nvSpPr>
        <p:spPr>
          <a:xfrm>
            <a:off x="10325100" y="4000500"/>
            <a:ext cx="6904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Journey</a:t>
            </a:r>
            <a:endParaRPr lang="en-US" sz="1200" dirty="0"/>
          </a:p>
        </p:txBody>
      </p:sp>
      <p:sp>
        <p:nvSpPr>
          <p:cNvPr id="52" name="Text 17"/>
          <p:cNvSpPr/>
          <p:nvPr/>
        </p:nvSpPr>
        <p:spPr>
          <a:xfrm>
            <a:off x="819150" y="5867400"/>
            <a:ext cx="151751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 Architecture</a:t>
            </a:r>
            <a:endParaRPr lang="en-US" sz="1200" dirty="0"/>
          </a:p>
        </p:txBody>
      </p:sp>
      <p:sp>
        <p:nvSpPr>
          <p:cNvPr id="53" name="Text 18"/>
          <p:cNvSpPr/>
          <p:nvPr/>
        </p:nvSpPr>
        <p:spPr>
          <a:xfrm>
            <a:off x="571500" y="6096000"/>
            <a:ext cx="4114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Single HTML file with dynamic content updates</a:t>
            </a:r>
            <a:endParaRPr lang="en-US" sz="1050" dirty="0"/>
          </a:p>
        </p:txBody>
      </p:sp>
      <p:sp>
        <p:nvSpPr>
          <p:cNvPr id="54" name="Text 19"/>
          <p:cNvSpPr/>
          <p:nvPr/>
        </p:nvSpPr>
        <p:spPr>
          <a:xfrm>
            <a:off x="4610100" y="5867400"/>
            <a:ext cx="197060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Component Structure</a:t>
            </a:r>
            <a:endParaRPr lang="en-US" sz="1200" dirty="0"/>
          </a:p>
        </p:txBody>
      </p:sp>
      <p:sp>
        <p:nvSpPr>
          <p:cNvPr id="55" name="Text 20"/>
          <p:cNvSpPr/>
          <p:nvPr/>
        </p:nvSpPr>
        <p:spPr>
          <a:xfrm>
            <a:off x="4381500" y="6096000"/>
            <a:ext cx="4114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Modular design for maintainability</a:t>
            </a:r>
            <a:endParaRPr lang="en-US" sz="1050" dirty="0"/>
          </a:p>
        </p:txBody>
      </p:sp>
      <p:sp>
        <p:nvSpPr>
          <p:cNvPr id="56" name="Text 21"/>
          <p:cNvSpPr/>
          <p:nvPr/>
        </p:nvSpPr>
        <p:spPr>
          <a:xfrm>
            <a:off x="8401050" y="5867400"/>
            <a:ext cx="154090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Persistence</a:t>
            </a:r>
            <a:endParaRPr lang="en-US" sz="1200" dirty="0"/>
          </a:p>
        </p:txBody>
      </p:sp>
      <p:sp>
        <p:nvSpPr>
          <p:cNvPr id="57" name="Text 22"/>
          <p:cNvSpPr/>
          <p:nvPr/>
        </p:nvSpPr>
        <p:spPr>
          <a:xfrm>
            <a:off x="8191500" y="6096000"/>
            <a:ext cx="4114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localStorage for client-side storage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0"/>
            <a:ext cx="1676400" cy="1676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0"/>
            <a:ext cx="1524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866900"/>
            <a:ext cx="3657600" cy="4191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019300"/>
            <a:ext cx="219075" cy="266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857500"/>
            <a:ext cx="3352800" cy="2133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5191125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5514975"/>
            <a:ext cx="133350" cy="1333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0" y="1866900"/>
            <a:ext cx="3657600" cy="4191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2019300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9600" y="2857500"/>
            <a:ext cx="3352800" cy="2133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600" y="5191125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9600" y="5514975"/>
            <a:ext cx="133350" cy="13335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3400" y="1866900"/>
            <a:ext cx="3657600" cy="419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05800" y="2019300"/>
            <a:ext cx="219075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05800" y="2667000"/>
            <a:ext cx="3352800" cy="2133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5800" y="4905375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05800" y="5133975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" y="6305550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8996" y="6305550"/>
            <a:ext cx="114300" cy="13335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UML Diagrams &amp; Design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381000" y="1104900"/>
            <a:ext cx="114300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Complete software engineering documentation including use case diagrams, class diagrams, and context diagrams showing system interactions and data flow.</a:t>
            </a:r>
            <a:endParaRPr lang="en-US" sz="1350" dirty="0"/>
          </a:p>
        </p:txBody>
      </p:sp>
      <p:sp>
        <p:nvSpPr>
          <p:cNvPr id="25" name="Text 2"/>
          <p:cNvSpPr/>
          <p:nvPr/>
        </p:nvSpPr>
        <p:spPr>
          <a:xfrm>
            <a:off x="828675" y="2019300"/>
            <a:ext cx="234029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Case Diagram</a:t>
            </a:r>
            <a:endParaRPr lang="en-US" sz="1500" dirty="0"/>
          </a:p>
        </p:txBody>
      </p:sp>
      <p:sp>
        <p:nvSpPr>
          <p:cNvPr id="26" name="Text 3"/>
          <p:cNvSpPr/>
          <p:nvPr/>
        </p:nvSpPr>
        <p:spPr>
          <a:xfrm>
            <a:off x="533400" y="2362200"/>
            <a:ext cx="335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representation of system features and user interactions</a:t>
            </a:r>
            <a:endParaRPr lang="en-US" sz="1050" dirty="0"/>
          </a:p>
        </p:txBody>
      </p:sp>
      <p:sp>
        <p:nvSpPr>
          <p:cNvPr id="27" name="Text 4"/>
          <p:cNvSpPr/>
          <p:nvPr/>
        </p:nvSpPr>
        <p:spPr>
          <a:xfrm>
            <a:off x="742950" y="5067300"/>
            <a:ext cx="3143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Features: Track Mood, Log Food, Track Water, View Progress</a:t>
            </a:r>
            <a:endParaRPr lang="en-US" sz="1050" dirty="0"/>
          </a:p>
        </p:txBody>
      </p:sp>
      <p:sp>
        <p:nvSpPr>
          <p:cNvPr id="28" name="Text 5"/>
          <p:cNvSpPr/>
          <p:nvPr/>
        </p:nvSpPr>
        <p:spPr>
          <a:xfrm>
            <a:off x="742950" y="5486400"/>
            <a:ext cx="313414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Includes relationships: User → Features</a:t>
            </a:r>
            <a:endParaRPr lang="en-US" sz="1050" dirty="0"/>
          </a:p>
        </p:txBody>
      </p:sp>
      <p:sp>
        <p:nvSpPr>
          <p:cNvPr id="29" name="Text 6"/>
          <p:cNvSpPr/>
          <p:nvPr/>
        </p:nvSpPr>
        <p:spPr>
          <a:xfrm>
            <a:off x="4714875" y="2019300"/>
            <a:ext cx="18434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 Diagram</a:t>
            </a:r>
            <a:endParaRPr lang="en-US" sz="1500" dirty="0"/>
          </a:p>
        </p:txBody>
      </p:sp>
      <p:sp>
        <p:nvSpPr>
          <p:cNvPr id="30" name="Text 7"/>
          <p:cNvSpPr/>
          <p:nvPr/>
        </p:nvSpPr>
        <p:spPr>
          <a:xfrm>
            <a:off x="4419600" y="2362200"/>
            <a:ext cx="3352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Structure of the application showing classes and relationships</a:t>
            </a:r>
            <a:endParaRPr lang="en-US" sz="1050" dirty="0"/>
          </a:p>
        </p:txBody>
      </p:sp>
      <p:sp>
        <p:nvSpPr>
          <p:cNvPr id="31" name="Text 8"/>
          <p:cNvSpPr/>
          <p:nvPr/>
        </p:nvSpPr>
        <p:spPr>
          <a:xfrm>
            <a:off x="4629150" y="5067300"/>
            <a:ext cx="3143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Main Classes: NavigationController, FoodJournal, HydrationTracker</a:t>
            </a:r>
            <a:endParaRPr lang="en-US" sz="1050" dirty="0"/>
          </a:p>
        </p:txBody>
      </p:sp>
      <p:sp>
        <p:nvSpPr>
          <p:cNvPr id="32" name="Text 9"/>
          <p:cNvSpPr/>
          <p:nvPr/>
        </p:nvSpPr>
        <p:spPr>
          <a:xfrm>
            <a:off x="4629150" y="5486400"/>
            <a:ext cx="318271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Relationships: Composition, Association</a:t>
            </a:r>
            <a:endParaRPr lang="en-US" sz="1050" dirty="0"/>
          </a:p>
        </p:txBody>
      </p:sp>
      <p:sp>
        <p:nvSpPr>
          <p:cNvPr id="33" name="Text 10"/>
          <p:cNvSpPr/>
          <p:nvPr/>
        </p:nvSpPr>
        <p:spPr>
          <a:xfrm>
            <a:off x="8601075" y="2019300"/>
            <a:ext cx="217955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Context Diagram</a:t>
            </a:r>
            <a:endParaRPr lang="en-US" sz="1500" dirty="0"/>
          </a:p>
        </p:txBody>
      </p:sp>
      <p:sp>
        <p:nvSpPr>
          <p:cNvPr id="34" name="Text 11"/>
          <p:cNvSpPr/>
          <p:nvPr/>
        </p:nvSpPr>
        <p:spPr>
          <a:xfrm>
            <a:off x="8305800" y="2362200"/>
            <a:ext cx="40233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boundaries and external interactions</a:t>
            </a:r>
            <a:endParaRPr lang="en-US" sz="1050" dirty="0"/>
          </a:p>
        </p:txBody>
      </p:sp>
      <p:sp>
        <p:nvSpPr>
          <p:cNvPr id="35" name="Text 12"/>
          <p:cNvSpPr/>
          <p:nvPr/>
        </p:nvSpPr>
        <p:spPr>
          <a:xfrm>
            <a:off x="8515350" y="4876800"/>
            <a:ext cx="16398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External Entity: User</a:t>
            </a:r>
            <a:endParaRPr lang="en-US" sz="1050" dirty="0"/>
          </a:p>
        </p:txBody>
      </p:sp>
      <p:sp>
        <p:nvSpPr>
          <p:cNvPr id="36" name="Text 13"/>
          <p:cNvSpPr/>
          <p:nvPr/>
        </p:nvSpPr>
        <p:spPr>
          <a:xfrm>
            <a:off x="8515350" y="5105400"/>
            <a:ext cx="297751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System: Wellness Tracker Application</a:t>
            </a:r>
            <a:endParaRPr lang="en-US" sz="1050" dirty="0"/>
          </a:p>
        </p:txBody>
      </p:sp>
      <p:sp>
        <p:nvSpPr>
          <p:cNvPr id="37" name="Text 14"/>
          <p:cNvSpPr/>
          <p:nvPr/>
        </p:nvSpPr>
        <p:spPr>
          <a:xfrm>
            <a:off x="552450" y="6286500"/>
            <a:ext cx="290607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UML diagrams created with D3.js</a:t>
            </a:r>
            <a:endParaRPr lang="en-US" sz="1050" dirty="0"/>
          </a:p>
        </p:txBody>
      </p:sp>
      <p:sp>
        <p:nvSpPr>
          <p:cNvPr id="38" name="Text 15"/>
          <p:cNvSpPr/>
          <p:nvPr/>
        </p:nvSpPr>
        <p:spPr>
          <a:xfrm>
            <a:off x="8071396" y="6286500"/>
            <a:ext cx="467040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Complete documentation available in project resources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0"/>
            <a:ext cx="1676400" cy="1676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10200"/>
            <a:ext cx="1524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81100"/>
            <a:ext cx="5486400" cy="1943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447800"/>
            <a:ext cx="22860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686050"/>
            <a:ext cx="133350" cy="190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7150" y="2686050"/>
            <a:ext cx="133350" cy="190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400" y="1181100"/>
            <a:ext cx="5486400" cy="1943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447800"/>
            <a:ext cx="171450" cy="228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24765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36211" y="24765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7200" y="3390900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3810000"/>
            <a:ext cx="2133600" cy="24003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5413" y="3962400"/>
            <a:ext cx="257175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4381500"/>
            <a:ext cx="1828800" cy="1219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200" y="4686300"/>
            <a:ext cx="609600" cy="609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43200" y="3810000"/>
            <a:ext cx="2133600" cy="24003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09988" y="3962400"/>
            <a:ext cx="200025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95600" y="4381500"/>
            <a:ext cx="1828800" cy="12192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76600" y="4857750"/>
            <a:ext cx="609600" cy="2286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86200" y="4876800"/>
            <a:ext cx="457200" cy="2286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29200" y="3810000"/>
            <a:ext cx="2133600" cy="24003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10275" y="3962400"/>
            <a:ext cx="171450" cy="3048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81600" y="4381500"/>
            <a:ext cx="1828800" cy="12192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791200" y="4914900"/>
            <a:ext cx="609600" cy="4572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91200" y="4914900"/>
            <a:ext cx="609600" cy="762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15200" y="3810000"/>
            <a:ext cx="2133600" cy="24003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67700" y="3962400"/>
            <a:ext cx="228600" cy="3048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467600" y="4381500"/>
            <a:ext cx="1828800" cy="12192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962900" y="5067300"/>
            <a:ext cx="152400" cy="2286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91500" y="4914900"/>
            <a:ext cx="152400" cy="381000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420100" y="4991100"/>
            <a:ext cx="152400" cy="304800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648700" y="4838700"/>
            <a:ext cx="152400" cy="457200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9601200" y="3810000"/>
            <a:ext cx="2133600" cy="2400300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553700" y="3962400"/>
            <a:ext cx="228600" cy="304800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753600" y="4381500"/>
            <a:ext cx="1828800" cy="121920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439400" y="4762500"/>
            <a:ext cx="457200" cy="457200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57200" y="6210300"/>
            <a:ext cx="190500" cy="266700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892653" y="6210300"/>
            <a:ext cx="238125" cy="266700"/>
          </a:xfrm>
          <a:prstGeom prst="rect">
            <a:avLst/>
          </a:prstGeom>
        </p:spPr>
      </p:pic>
      <p:sp>
        <p:nvSpPr>
          <p:cNvPr id="42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Interface Design</a:t>
            </a:r>
            <a:endParaRPr lang="en-US" sz="2700" dirty="0"/>
          </a:p>
        </p:txBody>
      </p:sp>
      <p:sp>
        <p:nvSpPr>
          <p:cNvPr id="43" name="Text 1"/>
          <p:cNvSpPr/>
          <p:nvPr/>
        </p:nvSpPr>
        <p:spPr>
          <a:xfrm>
            <a:off x="1028700" y="1409700"/>
            <a:ext cx="60350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Neumorphic Design System</a:t>
            </a:r>
            <a:endParaRPr lang="en-US" sz="1800" dirty="0"/>
          </a:p>
        </p:txBody>
      </p:sp>
      <p:sp>
        <p:nvSpPr>
          <p:cNvPr id="44" name="Text 2"/>
          <p:cNvSpPr/>
          <p:nvPr/>
        </p:nvSpPr>
        <p:spPr>
          <a:xfrm>
            <a:off x="685800" y="1828800"/>
            <a:ext cx="5029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Soft UI design approach with subtle shadows to create a gentle, modern aesthetic that feels both sophisticated and approachable.</a:t>
            </a:r>
            <a:endParaRPr lang="en-US" sz="1200" dirty="0"/>
          </a:p>
        </p:txBody>
      </p:sp>
      <p:sp>
        <p:nvSpPr>
          <p:cNvPr id="45" name="Text 3"/>
          <p:cNvSpPr/>
          <p:nvPr/>
        </p:nvSpPr>
        <p:spPr>
          <a:xfrm>
            <a:off x="895350" y="2667000"/>
            <a:ext cx="815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Soft Mint</a:t>
            </a:r>
            <a:endParaRPr lang="en-US" sz="1200" dirty="0"/>
          </a:p>
        </p:txBody>
      </p:sp>
      <p:sp>
        <p:nvSpPr>
          <p:cNvPr id="46" name="Text 4"/>
          <p:cNvSpPr/>
          <p:nvPr/>
        </p:nvSpPr>
        <p:spPr>
          <a:xfrm>
            <a:off x="1936700" y="2667000"/>
            <a:ext cx="89671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Soft Coral</a:t>
            </a:r>
            <a:endParaRPr lang="en-US" sz="1200" dirty="0"/>
          </a:p>
        </p:txBody>
      </p:sp>
      <p:sp>
        <p:nvSpPr>
          <p:cNvPr id="47" name="Text 5"/>
          <p:cNvSpPr/>
          <p:nvPr/>
        </p:nvSpPr>
        <p:spPr>
          <a:xfrm>
            <a:off x="6762750" y="1409700"/>
            <a:ext cx="603504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Mobile-First Approach</a:t>
            </a:r>
            <a:endParaRPr lang="en-US" sz="1800" dirty="0"/>
          </a:p>
        </p:txBody>
      </p:sp>
      <p:sp>
        <p:nvSpPr>
          <p:cNvPr id="48" name="Text 6"/>
          <p:cNvSpPr/>
          <p:nvPr/>
        </p:nvSpPr>
        <p:spPr>
          <a:xfrm>
            <a:off x="6477000" y="18288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Responsive design optimized for mobile devices with adaptive layouts that scale beautifully to larger screens.</a:t>
            </a:r>
            <a:endParaRPr lang="en-US" sz="1200" dirty="0"/>
          </a:p>
        </p:txBody>
      </p:sp>
      <p:sp>
        <p:nvSpPr>
          <p:cNvPr id="49" name="Text 7"/>
          <p:cNvSpPr/>
          <p:nvPr/>
        </p:nvSpPr>
        <p:spPr>
          <a:xfrm>
            <a:off x="6705600" y="2438400"/>
            <a:ext cx="22538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Touch-friendly interfaces</a:t>
            </a:r>
            <a:endParaRPr lang="en-US" sz="1200" dirty="0"/>
          </a:p>
        </p:txBody>
      </p:sp>
      <p:sp>
        <p:nvSpPr>
          <p:cNvPr id="50" name="Text 8"/>
          <p:cNvSpPr/>
          <p:nvPr/>
        </p:nvSpPr>
        <p:spPr>
          <a:xfrm>
            <a:off x="8964811" y="2438400"/>
            <a:ext cx="27780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Efficient information hierarchy</a:t>
            </a:r>
            <a:endParaRPr lang="en-US" sz="1200" dirty="0"/>
          </a:p>
        </p:txBody>
      </p:sp>
      <p:sp>
        <p:nvSpPr>
          <p:cNvPr id="51" name="Text 9"/>
          <p:cNvSpPr/>
          <p:nvPr/>
        </p:nvSpPr>
        <p:spPr>
          <a:xfrm>
            <a:off x="800100" y="3352800"/>
            <a:ext cx="1127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 Wireframes</a:t>
            </a:r>
            <a:endParaRPr lang="en-US" sz="1800" dirty="0"/>
          </a:p>
        </p:txBody>
      </p:sp>
      <p:sp>
        <p:nvSpPr>
          <p:cNvPr id="52" name="Text 10"/>
          <p:cNvSpPr/>
          <p:nvPr/>
        </p:nvSpPr>
        <p:spPr>
          <a:xfrm>
            <a:off x="426720" y="56769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Home Screen</a:t>
            </a:r>
            <a:endParaRPr lang="en-US" sz="1200" dirty="0"/>
          </a:p>
        </p:txBody>
      </p:sp>
      <p:sp>
        <p:nvSpPr>
          <p:cNvPr id="53" name="Text 11"/>
          <p:cNvSpPr/>
          <p:nvPr/>
        </p:nvSpPr>
        <p:spPr>
          <a:xfrm>
            <a:off x="426720" y="5905500"/>
            <a:ext cx="21945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Mood tracking &amp; quick access</a:t>
            </a:r>
            <a:endParaRPr lang="en-US" sz="900" dirty="0"/>
          </a:p>
        </p:txBody>
      </p:sp>
      <p:sp>
        <p:nvSpPr>
          <p:cNvPr id="54" name="Text 12"/>
          <p:cNvSpPr/>
          <p:nvPr/>
        </p:nvSpPr>
        <p:spPr>
          <a:xfrm>
            <a:off x="2712720" y="56769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Food Journal</a:t>
            </a:r>
            <a:endParaRPr lang="en-US" sz="1200" dirty="0"/>
          </a:p>
        </p:txBody>
      </p:sp>
      <p:sp>
        <p:nvSpPr>
          <p:cNvPr id="55" name="Text 13"/>
          <p:cNvSpPr/>
          <p:nvPr/>
        </p:nvSpPr>
        <p:spPr>
          <a:xfrm>
            <a:off x="2712720" y="5905500"/>
            <a:ext cx="21945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Calorie tracking &amp; history</a:t>
            </a:r>
            <a:endParaRPr lang="en-US" sz="900" dirty="0"/>
          </a:p>
        </p:txBody>
      </p:sp>
      <p:sp>
        <p:nvSpPr>
          <p:cNvPr id="56" name="Text 14"/>
          <p:cNvSpPr/>
          <p:nvPr/>
        </p:nvSpPr>
        <p:spPr>
          <a:xfrm>
            <a:off x="5181600" y="5676900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Hydration</a:t>
            </a:r>
            <a:endParaRPr lang="en-US" sz="1200" dirty="0"/>
          </a:p>
        </p:txBody>
      </p:sp>
      <p:sp>
        <p:nvSpPr>
          <p:cNvPr id="57" name="Text 15"/>
          <p:cNvSpPr/>
          <p:nvPr/>
        </p:nvSpPr>
        <p:spPr>
          <a:xfrm>
            <a:off x="4998720" y="5905500"/>
            <a:ext cx="21945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Water intake tracking</a:t>
            </a:r>
            <a:endParaRPr lang="en-US" sz="900" dirty="0"/>
          </a:p>
        </p:txBody>
      </p:sp>
      <p:sp>
        <p:nvSpPr>
          <p:cNvPr id="58" name="Text 16"/>
          <p:cNvSpPr/>
          <p:nvPr/>
        </p:nvSpPr>
        <p:spPr>
          <a:xfrm>
            <a:off x="7284720" y="56769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Journey Stats</a:t>
            </a:r>
            <a:endParaRPr lang="en-US" sz="1200" dirty="0"/>
          </a:p>
        </p:txBody>
      </p:sp>
      <p:sp>
        <p:nvSpPr>
          <p:cNvPr id="59" name="Text 17"/>
          <p:cNvSpPr/>
          <p:nvPr/>
        </p:nvSpPr>
        <p:spPr>
          <a:xfrm>
            <a:off x="7284720" y="5905500"/>
            <a:ext cx="21945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Progress visualization</a:t>
            </a:r>
            <a:endParaRPr lang="en-US" sz="900" dirty="0"/>
          </a:p>
        </p:txBody>
      </p:sp>
      <p:sp>
        <p:nvSpPr>
          <p:cNvPr id="60" name="Text 18"/>
          <p:cNvSpPr/>
          <p:nvPr/>
        </p:nvSpPr>
        <p:spPr>
          <a:xfrm>
            <a:off x="9570720" y="5676900"/>
            <a:ext cx="2194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Profile/Auth</a:t>
            </a:r>
            <a:endParaRPr lang="en-US" sz="1200" dirty="0"/>
          </a:p>
        </p:txBody>
      </p:sp>
      <p:sp>
        <p:nvSpPr>
          <p:cNvPr id="61" name="Text 19"/>
          <p:cNvSpPr/>
          <p:nvPr/>
        </p:nvSpPr>
        <p:spPr>
          <a:xfrm>
            <a:off x="9570720" y="5905500"/>
            <a:ext cx="219456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 management &amp; settings</a:t>
            </a:r>
            <a:endParaRPr lang="en-US" sz="900" dirty="0"/>
          </a:p>
        </p:txBody>
      </p:sp>
      <p:sp>
        <p:nvSpPr>
          <p:cNvPr id="62" name="Text 20"/>
          <p:cNvSpPr/>
          <p:nvPr/>
        </p:nvSpPr>
        <p:spPr>
          <a:xfrm>
            <a:off x="723900" y="6229350"/>
            <a:ext cx="524047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Color Palette: Soft Mint (#88d4c3) &amp; Soft Coral (#ffb7b2)</a:t>
            </a:r>
            <a:endParaRPr lang="en-US" sz="1200" dirty="0"/>
          </a:p>
        </p:txBody>
      </p:sp>
      <p:sp>
        <p:nvSpPr>
          <p:cNvPr id="63" name="Text 21"/>
          <p:cNvSpPr/>
          <p:nvPr/>
        </p:nvSpPr>
        <p:spPr>
          <a:xfrm>
            <a:off x="8206978" y="6229350"/>
            <a:ext cx="423338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Built with HTML5, CSS3, and Vanilla JavaScript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71628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0"/>
            <a:ext cx="1676400" cy="1676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8800"/>
            <a:ext cx="1524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57300"/>
            <a:ext cx="3606701" cy="3238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676400"/>
            <a:ext cx="285750" cy="228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2286000"/>
            <a:ext cx="142875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819400"/>
            <a:ext cx="142875" cy="266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3352800"/>
            <a:ext cx="171450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3886200"/>
            <a:ext cx="171450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2501" y="1257300"/>
            <a:ext cx="3606850" cy="3238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1101" y="1524000"/>
            <a:ext cx="200025" cy="228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1101" y="1981200"/>
            <a:ext cx="171450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21101" y="2514600"/>
            <a:ext cx="142875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7950" y="1257300"/>
            <a:ext cx="3606701" cy="3238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6550" y="1524000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6550" y="1981200"/>
            <a:ext cx="142875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56550" y="2514600"/>
            <a:ext cx="171450" cy="2667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6550" y="3048000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4838700"/>
            <a:ext cx="257175" cy="2286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7200" y="5257800"/>
            <a:ext cx="3606701" cy="1447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7700" y="5448300"/>
            <a:ext cx="228600" cy="3048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92501" y="5257800"/>
            <a:ext cx="3606850" cy="1447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83001" y="5562600"/>
            <a:ext cx="228600" cy="3048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27950" y="5257800"/>
            <a:ext cx="3606701" cy="14478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18450" y="5448300"/>
            <a:ext cx="171450" cy="3048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Technology Stack &amp; Implementation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1085850" y="1485900"/>
            <a:ext cx="3149501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Frontend Technologies</a:t>
            </a:r>
            <a:endParaRPr lang="en-US" sz="1800" dirty="0"/>
          </a:p>
        </p:txBody>
      </p:sp>
      <p:sp>
        <p:nvSpPr>
          <p:cNvPr id="30" name="Text 2"/>
          <p:cNvSpPr/>
          <p:nvPr/>
        </p:nvSpPr>
        <p:spPr>
          <a:xfrm>
            <a:off x="942975" y="2266950"/>
            <a:ext cx="625257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HTML5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942975" y="2476500"/>
            <a:ext cx="218902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Semantic markup structure</a:t>
            </a:r>
            <a:endParaRPr lang="en-US" sz="1050" dirty="0"/>
          </a:p>
        </p:txBody>
      </p:sp>
      <p:sp>
        <p:nvSpPr>
          <p:cNvPr id="32" name="Text 4"/>
          <p:cNvSpPr/>
          <p:nvPr/>
        </p:nvSpPr>
        <p:spPr>
          <a:xfrm>
            <a:off x="942975" y="2800350"/>
            <a:ext cx="47631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CSS3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942975" y="3009900"/>
            <a:ext cx="289232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Neumorphic (Soft UI) design system</a:t>
            </a:r>
            <a:endParaRPr lang="en-US" sz="1050" dirty="0"/>
          </a:p>
        </p:txBody>
      </p:sp>
      <p:sp>
        <p:nvSpPr>
          <p:cNvPr id="34" name="Text 6"/>
          <p:cNvSpPr/>
          <p:nvPr/>
        </p:nvSpPr>
        <p:spPr>
          <a:xfrm>
            <a:off x="971550" y="3333750"/>
            <a:ext cx="1578233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Vanilla JavaScript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971550" y="3543300"/>
            <a:ext cx="229832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 framework dependencies</a:t>
            </a:r>
            <a:endParaRPr lang="en-US" sz="1050" dirty="0"/>
          </a:p>
        </p:txBody>
      </p:sp>
      <p:sp>
        <p:nvSpPr>
          <p:cNvPr id="36" name="Text 8"/>
          <p:cNvSpPr/>
          <p:nvPr/>
        </p:nvSpPr>
        <p:spPr>
          <a:xfrm>
            <a:off x="971550" y="3867150"/>
            <a:ext cx="1196578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Google Fonts</a:t>
            </a:r>
            <a:endParaRPr lang="en-US" sz="1200" dirty="0"/>
          </a:p>
        </p:txBody>
      </p:sp>
      <p:sp>
        <p:nvSpPr>
          <p:cNvPr id="37" name="Text 9"/>
          <p:cNvSpPr/>
          <p:nvPr/>
        </p:nvSpPr>
        <p:spPr>
          <a:xfrm>
            <a:off x="971550" y="4076700"/>
            <a:ext cx="136767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Outfit font family</a:t>
            </a:r>
            <a:endParaRPr lang="en-US" sz="1050" dirty="0"/>
          </a:p>
        </p:txBody>
      </p:sp>
      <p:sp>
        <p:nvSpPr>
          <p:cNvPr id="38" name="Text 10"/>
          <p:cNvSpPr/>
          <p:nvPr/>
        </p:nvSpPr>
        <p:spPr>
          <a:xfrm>
            <a:off x="4835426" y="1485900"/>
            <a:ext cx="37795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Management</a:t>
            </a:r>
            <a:endParaRPr lang="en-US" sz="1800" dirty="0"/>
          </a:p>
        </p:txBody>
      </p:sp>
      <p:sp>
        <p:nvSpPr>
          <p:cNvPr id="39" name="Text 11"/>
          <p:cNvSpPr/>
          <p:nvPr/>
        </p:nvSpPr>
        <p:spPr>
          <a:xfrm>
            <a:off x="4806851" y="1962150"/>
            <a:ext cx="114175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localStorage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4806851" y="2171700"/>
            <a:ext cx="223724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Client-side data persistence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4778276" y="2495550"/>
            <a:ext cx="450771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JSON</a:t>
            </a:r>
            <a:endParaRPr lang="en-US" sz="1200" dirty="0"/>
          </a:p>
        </p:txBody>
      </p:sp>
      <p:sp>
        <p:nvSpPr>
          <p:cNvPr id="42" name="Text 14"/>
          <p:cNvSpPr/>
          <p:nvPr/>
        </p:nvSpPr>
        <p:spPr>
          <a:xfrm>
            <a:off x="4778276" y="2705100"/>
            <a:ext cx="198542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serialization format</a:t>
            </a:r>
            <a:endParaRPr lang="en-US" sz="1050" dirty="0"/>
          </a:p>
        </p:txBody>
      </p:sp>
      <p:sp>
        <p:nvSpPr>
          <p:cNvPr id="43" name="Text 15"/>
          <p:cNvSpPr/>
          <p:nvPr/>
        </p:nvSpPr>
        <p:spPr>
          <a:xfrm>
            <a:off x="8699450" y="1485900"/>
            <a:ext cx="3779401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Design System</a:t>
            </a:r>
            <a:endParaRPr lang="en-US" sz="1800" dirty="0"/>
          </a:p>
        </p:txBody>
      </p:sp>
      <p:sp>
        <p:nvSpPr>
          <p:cNvPr id="44" name="Text 16"/>
          <p:cNvSpPr/>
          <p:nvPr/>
        </p:nvSpPr>
        <p:spPr>
          <a:xfrm>
            <a:off x="8613725" y="1962150"/>
            <a:ext cx="1169075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Color Palette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8613725" y="2171700"/>
            <a:ext cx="333309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Soft Mint (#88d4c3), Soft Coral (#ffb7b2)</a:t>
            </a:r>
            <a:endParaRPr lang="en-US" sz="1050" dirty="0"/>
          </a:p>
        </p:txBody>
      </p:sp>
      <p:sp>
        <p:nvSpPr>
          <p:cNvPr id="46" name="Text 18"/>
          <p:cNvSpPr/>
          <p:nvPr/>
        </p:nvSpPr>
        <p:spPr>
          <a:xfrm>
            <a:off x="8642300" y="2495550"/>
            <a:ext cx="1062990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Typography</a:t>
            </a:r>
            <a:endParaRPr lang="en-US" sz="1200" dirty="0"/>
          </a:p>
        </p:txBody>
      </p:sp>
      <p:sp>
        <p:nvSpPr>
          <p:cNvPr id="47" name="Text 19"/>
          <p:cNvSpPr/>
          <p:nvPr/>
        </p:nvSpPr>
        <p:spPr>
          <a:xfrm>
            <a:off x="8642300" y="2705100"/>
            <a:ext cx="136767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Outfit font family</a:t>
            </a:r>
            <a:endParaRPr lang="en-US" sz="1050" dirty="0"/>
          </a:p>
        </p:txBody>
      </p:sp>
      <p:sp>
        <p:nvSpPr>
          <p:cNvPr id="48" name="Text 20"/>
          <p:cNvSpPr/>
          <p:nvPr/>
        </p:nvSpPr>
        <p:spPr>
          <a:xfrm>
            <a:off x="8661350" y="3028950"/>
            <a:ext cx="705267" cy="180975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UI Style</a:t>
            </a:r>
            <a:endParaRPr lang="en-US" sz="1200" dirty="0"/>
          </a:p>
        </p:txBody>
      </p:sp>
      <p:sp>
        <p:nvSpPr>
          <p:cNvPr id="49" name="Text 21"/>
          <p:cNvSpPr/>
          <p:nvPr/>
        </p:nvSpPr>
        <p:spPr>
          <a:xfrm>
            <a:off x="8661350" y="3238500"/>
            <a:ext cx="246084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Neumorphic with soft shadows</a:t>
            </a:r>
            <a:endParaRPr lang="en-US" sz="1050" dirty="0"/>
          </a:p>
        </p:txBody>
      </p:sp>
      <p:sp>
        <p:nvSpPr>
          <p:cNvPr id="50" name="Text 22"/>
          <p:cNvSpPr/>
          <p:nvPr/>
        </p:nvSpPr>
        <p:spPr>
          <a:xfrm>
            <a:off x="828675" y="4800600"/>
            <a:ext cx="1127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Architecture Pattern</a:t>
            </a:r>
            <a:endParaRPr lang="en-US" sz="1800" dirty="0"/>
          </a:p>
        </p:txBody>
      </p:sp>
      <p:sp>
        <p:nvSpPr>
          <p:cNvPr id="51" name="Text 23"/>
          <p:cNvSpPr/>
          <p:nvPr/>
        </p:nvSpPr>
        <p:spPr>
          <a:xfrm>
            <a:off x="990600" y="5467350"/>
            <a:ext cx="305448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Single Page Application</a:t>
            </a:r>
            <a:endParaRPr lang="en-US" sz="1500" dirty="0"/>
          </a:p>
        </p:txBody>
      </p:sp>
      <p:sp>
        <p:nvSpPr>
          <p:cNvPr id="52" name="Text 24"/>
          <p:cNvSpPr/>
          <p:nvPr/>
        </p:nvSpPr>
        <p:spPr>
          <a:xfrm>
            <a:off x="647700" y="5829300"/>
            <a:ext cx="32257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SPA architecture for seamless user experience without page reloads</a:t>
            </a:r>
            <a:endParaRPr lang="en-US" sz="1200" dirty="0"/>
          </a:p>
        </p:txBody>
      </p:sp>
      <p:sp>
        <p:nvSpPr>
          <p:cNvPr id="53" name="Text 25"/>
          <p:cNvSpPr/>
          <p:nvPr/>
        </p:nvSpPr>
        <p:spPr>
          <a:xfrm>
            <a:off x="4825901" y="5448300"/>
            <a:ext cx="288295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Component-based Structure</a:t>
            </a:r>
            <a:endParaRPr lang="en-US" sz="1500" dirty="0"/>
          </a:p>
        </p:txBody>
      </p:sp>
      <p:sp>
        <p:nvSpPr>
          <p:cNvPr id="54" name="Text 26"/>
          <p:cNvSpPr/>
          <p:nvPr/>
        </p:nvSpPr>
        <p:spPr>
          <a:xfrm>
            <a:off x="4483001" y="6057900"/>
            <a:ext cx="3225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Modular components for reusable and maintainable code</a:t>
            </a:r>
            <a:endParaRPr lang="en-US" sz="1200" dirty="0"/>
          </a:p>
        </p:txBody>
      </p:sp>
      <p:sp>
        <p:nvSpPr>
          <p:cNvPr id="55" name="Text 27"/>
          <p:cNvSpPr/>
          <p:nvPr/>
        </p:nvSpPr>
        <p:spPr>
          <a:xfrm>
            <a:off x="8604200" y="5467350"/>
            <a:ext cx="3286482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Event-driven Interactions</a:t>
            </a:r>
            <a:endParaRPr lang="en-US" sz="1500" dirty="0"/>
          </a:p>
        </p:txBody>
      </p:sp>
      <p:sp>
        <p:nvSpPr>
          <p:cNvPr id="56" name="Text 28"/>
          <p:cNvSpPr/>
          <p:nvPr/>
        </p:nvSpPr>
        <p:spPr>
          <a:xfrm>
            <a:off x="8318450" y="5829300"/>
            <a:ext cx="32257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Responsive UI with interactive elements and state management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0"/>
            <a:ext cx="1676400" cy="1676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0"/>
            <a:ext cx="1524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943100"/>
            <a:ext cx="1676400" cy="1219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5525" y="22479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2543175"/>
            <a:ext cx="609600" cy="190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1943100"/>
            <a:ext cx="1676400" cy="12192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4875" y="2247900"/>
            <a:ext cx="32385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2543175"/>
            <a:ext cx="609600" cy="190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943100"/>
            <a:ext cx="1676400" cy="1219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1375" y="2247900"/>
            <a:ext cx="247650" cy="342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9600" y="2543175"/>
            <a:ext cx="609600" cy="190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5400" y="1943100"/>
            <a:ext cx="1676400" cy="1219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10725" y="2247900"/>
            <a:ext cx="285750" cy="3429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3390900"/>
            <a:ext cx="3606701" cy="1143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3543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92501" y="3390900"/>
            <a:ext cx="3606850" cy="1143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44901" y="354330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27950" y="3390900"/>
            <a:ext cx="3606701" cy="11430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80350" y="3543300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7200" y="4686300"/>
            <a:ext cx="5524500" cy="914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9600" y="4838700"/>
            <a:ext cx="200025" cy="3048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10300" y="4686300"/>
            <a:ext cx="5524500" cy="914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62700" y="4838700"/>
            <a:ext cx="171450" cy="3048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Live Demo &amp; Key Features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457200" y="1181100"/>
            <a:ext cx="85344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Experience the working prototype of The Wellness Journey application, showcasing seamless user experience and core functionalities.</a:t>
            </a:r>
            <a:endParaRPr lang="en-US" sz="1350" dirty="0"/>
          </a:p>
        </p:txBody>
      </p:sp>
      <p:sp>
        <p:nvSpPr>
          <p:cNvPr id="29" name="Text 2"/>
          <p:cNvSpPr/>
          <p:nvPr/>
        </p:nvSpPr>
        <p:spPr>
          <a:xfrm>
            <a:off x="1878330" y="2628900"/>
            <a:ext cx="11201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Profile Login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4263330" y="2628900"/>
            <a:ext cx="122693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Home Screen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6750501" y="2628900"/>
            <a:ext cx="112924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Food Journal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9145860" y="2628900"/>
            <a:ext cx="121533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Journey Stats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952500" y="3562350"/>
            <a:ext cx="248709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Smooth Transitions</a:t>
            </a:r>
            <a:endParaRPr lang="en-US" sz="1500" dirty="0"/>
          </a:p>
        </p:txBody>
      </p:sp>
      <p:sp>
        <p:nvSpPr>
          <p:cNvPr id="34" name="Text 7"/>
          <p:cNvSpPr/>
          <p:nvPr/>
        </p:nvSpPr>
        <p:spPr>
          <a:xfrm>
            <a:off x="609600" y="3924300"/>
            <a:ext cx="3301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Seamless navigation between screens with animated transitions.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4787801" y="3562350"/>
            <a:ext cx="20352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Form Validation</a:t>
            </a:r>
            <a:endParaRPr lang="en-US" sz="1500" dirty="0"/>
          </a:p>
        </p:txBody>
      </p:sp>
      <p:sp>
        <p:nvSpPr>
          <p:cNvPr id="36" name="Text 9"/>
          <p:cNvSpPr/>
          <p:nvPr/>
        </p:nvSpPr>
        <p:spPr>
          <a:xfrm>
            <a:off x="4444901" y="3924300"/>
            <a:ext cx="3302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Robust form validation for login, signup, and food entry forms.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8623250" y="3562350"/>
            <a:ext cx="238672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Real-time Updates</a:t>
            </a:r>
            <a:endParaRPr lang="en-US" sz="1500" dirty="0"/>
          </a:p>
        </p:txBody>
      </p:sp>
      <p:sp>
        <p:nvSpPr>
          <p:cNvPr id="38" name="Text 11"/>
          <p:cNvSpPr/>
          <p:nvPr/>
        </p:nvSpPr>
        <p:spPr>
          <a:xfrm>
            <a:off x="8280350" y="3924300"/>
            <a:ext cx="33019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Dynamic UI updates as you track food, water intake, and mood.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923925" y="4857750"/>
            <a:ext cx="219063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Persistence</a:t>
            </a:r>
            <a:endParaRPr lang="en-US" sz="1500" dirty="0"/>
          </a:p>
        </p:txBody>
      </p:sp>
      <p:sp>
        <p:nvSpPr>
          <p:cNvPr id="40" name="Text 13"/>
          <p:cNvSpPr/>
          <p:nvPr/>
        </p:nvSpPr>
        <p:spPr>
          <a:xfrm>
            <a:off x="609600" y="5219700"/>
            <a:ext cx="6263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saved to localStorage and persists across browser sessions.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6648450" y="4857750"/>
            <a:ext cx="243423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Responsive Design</a:t>
            </a:r>
            <a:endParaRPr lang="en-US" sz="1500" dirty="0"/>
          </a:p>
        </p:txBody>
      </p:sp>
      <p:sp>
        <p:nvSpPr>
          <p:cNvPr id="42" name="Text 15"/>
          <p:cNvSpPr/>
          <p:nvPr/>
        </p:nvSpPr>
        <p:spPr>
          <a:xfrm>
            <a:off x="6362700" y="5219700"/>
            <a:ext cx="6263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Optimized layout that works on mobile, tablet, and desktop.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0"/>
            <a:ext cx="1676400" cy="16764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0"/>
            <a:ext cx="1524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914400"/>
            <a:ext cx="1219200" cy="381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295400"/>
            <a:ext cx="228600" cy="228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714500"/>
            <a:ext cx="5524500" cy="952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05000"/>
            <a:ext cx="171450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2781300"/>
            <a:ext cx="5524500" cy="762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971800"/>
            <a:ext cx="219075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657600"/>
            <a:ext cx="5524500" cy="762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848100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533900"/>
            <a:ext cx="5524500" cy="762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4724400"/>
            <a:ext cx="142875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1295400"/>
            <a:ext cx="228600" cy="228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1714500"/>
            <a:ext cx="5524500" cy="15621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22860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2590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28956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10300" y="3429000"/>
            <a:ext cx="5524500" cy="21717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40005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0800" y="43053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46101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49149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00800" y="5219700"/>
            <a:ext cx="15240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457200" y="457200"/>
            <a:ext cx="1353312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Future Enhancements &amp; Security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800100" y="1257300"/>
            <a:ext cx="552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Planned Features</a:t>
            </a:r>
            <a:endParaRPr lang="en-US" sz="1800" dirty="0"/>
          </a:p>
        </p:txBody>
      </p:sp>
      <p:sp>
        <p:nvSpPr>
          <p:cNvPr id="28" name="Text 2"/>
          <p:cNvSpPr/>
          <p:nvPr/>
        </p:nvSpPr>
        <p:spPr>
          <a:xfrm>
            <a:off x="895350" y="1866900"/>
            <a:ext cx="493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Backend Integration</a:t>
            </a:r>
            <a:endParaRPr lang="en-US" sz="1350" dirty="0"/>
          </a:p>
        </p:txBody>
      </p:sp>
      <p:sp>
        <p:nvSpPr>
          <p:cNvPr id="29" name="Text 3"/>
          <p:cNvSpPr/>
          <p:nvPr/>
        </p:nvSpPr>
        <p:spPr>
          <a:xfrm>
            <a:off x="895350" y="2133600"/>
            <a:ext cx="4933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Server-side authentication, cloud data synchronization, multi-device support</a:t>
            </a:r>
            <a:endParaRPr lang="en-US" sz="1050" dirty="0"/>
          </a:p>
        </p:txBody>
      </p:sp>
      <p:sp>
        <p:nvSpPr>
          <p:cNvPr id="30" name="Text 4"/>
          <p:cNvSpPr/>
          <p:nvPr/>
        </p:nvSpPr>
        <p:spPr>
          <a:xfrm>
            <a:off x="942975" y="2933700"/>
            <a:ext cx="423535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Analytics</a:t>
            </a:r>
            <a:endParaRPr lang="en-US" sz="1350" dirty="0"/>
          </a:p>
        </p:txBody>
      </p:sp>
      <p:sp>
        <p:nvSpPr>
          <p:cNvPr id="31" name="Text 5"/>
          <p:cNvSpPr/>
          <p:nvPr/>
        </p:nvSpPr>
        <p:spPr>
          <a:xfrm>
            <a:off x="942975" y="3200400"/>
            <a:ext cx="50824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Weekly/monthly reports, trend analysis, goal recommendations</a:t>
            </a:r>
            <a:endParaRPr lang="en-US" sz="1050" dirty="0"/>
          </a:p>
        </p:txBody>
      </p:sp>
      <p:sp>
        <p:nvSpPr>
          <p:cNvPr id="32" name="Text 6"/>
          <p:cNvSpPr/>
          <p:nvPr/>
        </p:nvSpPr>
        <p:spPr>
          <a:xfrm>
            <a:off x="962025" y="3810000"/>
            <a:ext cx="438730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Social Features</a:t>
            </a:r>
            <a:endParaRPr lang="en-US" sz="1350" dirty="0"/>
          </a:p>
        </p:txBody>
      </p:sp>
      <p:sp>
        <p:nvSpPr>
          <p:cNvPr id="33" name="Text 7"/>
          <p:cNvSpPr/>
          <p:nvPr/>
        </p:nvSpPr>
        <p:spPr>
          <a:xfrm>
            <a:off x="962025" y="4076700"/>
            <a:ext cx="526476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Share progress with friends, community challenges, leaderboards</a:t>
            </a:r>
            <a:endParaRPr lang="en-US" sz="1050" dirty="0"/>
          </a:p>
        </p:txBody>
      </p:sp>
      <p:sp>
        <p:nvSpPr>
          <p:cNvPr id="34" name="Text 8"/>
          <p:cNvSpPr/>
          <p:nvPr/>
        </p:nvSpPr>
        <p:spPr>
          <a:xfrm>
            <a:off x="866775" y="4686300"/>
            <a:ext cx="369064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Mobile Apps</a:t>
            </a:r>
            <a:endParaRPr lang="en-US" sz="1350" dirty="0"/>
          </a:p>
        </p:txBody>
      </p:sp>
      <p:sp>
        <p:nvSpPr>
          <p:cNvPr id="35" name="Text 9"/>
          <p:cNvSpPr/>
          <p:nvPr/>
        </p:nvSpPr>
        <p:spPr>
          <a:xfrm>
            <a:off x="866775" y="4953000"/>
            <a:ext cx="442876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Native iOS, native Android, Progressive Web App (PWA)</a:t>
            </a:r>
            <a:endParaRPr lang="en-US" sz="1050" dirty="0"/>
          </a:p>
        </p:txBody>
      </p:sp>
      <p:sp>
        <p:nvSpPr>
          <p:cNvPr id="36" name="Text 10"/>
          <p:cNvSpPr/>
          <p:nvPr/>
        </p:nvSpPr>
        <p:spPr>
          <a:xfrm>
            <a:off x="6553200" y="1257300"/>
            <a:ext cx="6629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Security Improvements</a:t>
            </a:r>
            <a:endParaRPr lang="en-US" sz="1800" dirty="0"/>
          </a:p>
        </p:txBody>
      </p:sp>
      <p:sp>
        <p:nvSpPr>
          <p:cNvPr id="37" name="Text 11"/>
          <p:cNvSpPr/>
          <p:nvPr/>
        </p:nvSpPr>
        <p:spPr>
          <a:xfrm>
            <a:off x="6400800" y="1905000"/>
            <a:ext cx="514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Current Implementation</a:t>
            </a:r>
            <a:endParaRPr lang="en-US" sz="1350" dirty="0"/>
          </a:p>
        </p:txBody>
      </p:sp>
      <p:sp>
        <p:nvSpPr>
          <p:cNvPr id="38" name="Text 12"/>
          <p:cNvSpPr/>
          <p:nvPr/>
        </p:nvSpPr>
        <p:spPr>
          <a:xfrm>
            <a:off x="6629400" y="2247900"/>
            <a:ext cx="280267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Client-side only authentication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6629400" y="2552700"/>
            <a:ext cx="42371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Passwords stored in localStorage (not hashed)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6629400" y="2857500"/>
            <a:ext cx="22733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 server-side validation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6400800" y="3619500"/>
            <a:ext cx="514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Production Requirements</a:t>
            </a:r>
            <a:endParaRPr lang="en-US" sz="1350" dirty="0"/>
          </a:p>
        </p:txBody>
      </p:sp>
      <p:sp>
        <p:nvSpPr>
          <p:cNvPr id="42" name="Text 16"/>
          <p:cNvSpPr/>
          <p:nvPr/>
        </p:nvSpPr>
        <p:spPr>
          <a:xfrm>
            <a:off x="6629400" y="3962400"/>
            <a:ext cx="32670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Server-side authentication with JWT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6629400" y="4267200"/>
            <a:ext cx="242298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Password hashing (bcrypt)</a:t>
            </a:r>
            <a:endParaRPr lang="en-US" sz="1200" dirty="0"/>
          </a:p>
        </p:txBody>
      </p:sp>
      <p:sp>
        <p:nvSpPr>
          <p:cNvPr id="44" name="Text 18"/>
          <p:cNvSpPr/>
          <p:nvPr/>
        </p:nvSpPr>
        <p:spPr>
          <a:xfrm>
            <a:off x="6629400" y="4572000"/>
            <a:ext cx="162109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HTTPS encryption</a:t>
            </a:r>
            <a:endParaRPr lang="en-US" sz="1200" dirty="0"/>
          </a:p>
        </p:txBody>
      </p:sp>
      <p:sp>
        <p:nvSpPr>
          <p:cNvPr id="45" name="Text 19"/>
          <p:cNvSpPr/>
          <p:nvPr/>
        </p:nvSpPr>
        <p:spPr>
          <a:xfrm>
            <a:off x="6629400" y="4876800"/>
            <a:ext cx="158662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Input sanitization</a:t>
            </a:r>
            <a:endParaRPr lang="en-US" sz="1200" dirty="0"/>
          </a:p>
        </p:txBody>
      </p:sp>
      <p:sp>
        <p:nvSpPr>
          <p:cNvPr id="46" name="Text 20"/>
          <p:cNvSpPr/>
          <p:nvPr/>
        </p:nvSpPr>
        <p:spPr>
          <a:xfrm>
            <a:off x="6629400" y="5181600"/>
            <a:ext cx="14683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CSRF protection</a:t>
            </a:r>
            <a:endParaRPr lang="en-US" sz="1200" dirty="0"/>
          </a:p>
        </p:txBody>
      </p:sp>
      <p:sp>
        <p:nvSpPr>
          <p:cNvPr id="47" name="Text 21"/>
          <p:cNvSpPr/>
          <p:nvPr/>
        </p:nvSpPr>
        <p:spPr>
          <a:xfrm>
            <a:off x="-670560" y="6210300"/>
            <a:ext cx="1353312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Security improvements are critical before deploying to production environments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2025-12-19T19:58:41Z</dcterms:created>
  <dcterms:modified xsi:type="dcterms:W3CDTF">2025-12-19T19:58:41Z</dcterms:modified>
</cp:coreProperties>
</file>